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33" r:id="rId3"/>
    <p:sldId id="334" r:id="rId4"/>
    <p:sldId id="352" r:id="rId5"/>
    <p:sldId id="337" r:id="rId6"/>
    <p:sldId id="353" r:id="rId7"/>
    <p:sldId id="338" r:id="rId8"/>
    <p:sldId id="342" r:id="rId9"/>
    <p:sldId id="335" r:id="rId10"/>
    <p:sldId id="364" r:id="rId11"/>
    <p:sldId id="357" r:id="rId12"/>
    <p:sldId id="367" r:id="rId13"/>
    <p:sldId id="345" r:id="rId14"/>
    <p:sldId id="347" r:id="rId15"/>
    <p:sldId id="358" r:id="rId16"/>
    <p:sldId id="360" r:id="rId17"/>
    <p:sldId id="361" r:id="rId18"/>
    <p:sldId id="362" r:id="rId19"/>
    <p:sldId id="363" r:id="rId20"/>
    <p:sldId id="365" r:id="rId21"/>
    <p:sldId id="346" r:id="rId22"/>
    <p:sldId id="354" r:id="rId23"/>
    <p:sldId id="343" r:id="rId24"/>
    <p:sldId id="355" r:id="rId25"/>
    <p:sldId id="366" r:id="rId26"/>
    <p:sldId id="348" r:id="rId27"/>
    <p:sldId id="350" r:id="rId28"/>
    <p:sldId id="35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7F7F"/>
    <a:srgbClr val="87FF80"/>
    <a:srgbClr val="FFFFFF"/>
    <a:srgbClr val="2500C0"/>
    <a:srgbClr val="C2FECC"/>
    <a:srgbClr val="B1EBA9"/>
    <a:srgbClr val="00FFB7"/>
    <a:srgbClr val="5B5BE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57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134" y="1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3351F-E024-C4AA-1446-B0538EB3B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02D81-11E5-9446-4489-538F5D639C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3466B-F24C-4C3B-BA66-32BC8266E9CE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E8AFB-D22B-0887-2E3C-C380403D33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BE1F8-188F-0987-3DE2-7D96C6FD0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42B14-D05B-4000-B290-7AE501306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77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55D5C-10D5-4ED1-8816-072E89CFE96E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AF9B9-FB97-4EE4-87DF-885D1F80E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E4E9-8030-E9B7-D52D-0C40308F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D97A0-000C-F0C1-5221-4486B15F1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73A56-DE6E-8BA3-93B7-778A4784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4D36-13BF-1FA8-C38B-FF65E36F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E6DA4-D74D-29E5-9663-B8C7FD57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A415-D611-10F2-B888-B5B36C2A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BA162-9782-B441-BC2A-295AED965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544AA-62FE-FFB6-224E-914D0C9D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8BC36-02DA-DD1B-D784-9BDA9BBC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61AF-D473-0B25-4C63-A0D1E88B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4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91B11-3954-2166-1104-C158113D9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021FA-482B-C0D1-FCE8-D78195434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07854-4012-40CB-1125-0EA7476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A9482-1EF1-AA97-2C15-CCC301C8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0EAF0-AC7B-7C80-7A14-7567BB9C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0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3AF3-7C2F-4A97-C852-EF95AB3B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E179E-5634-352C-450C-333A7B08C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D1E59-ED28-5130-6664-CC963B70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785D3C-9185-46D8-BC22-06C67179D0C8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F35A-BFAE-E57B-FF90-E2C609D1C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09817-B69E-F171-1E65-639582CD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A923A2-77D0-448B-B135-6CE8111AAC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5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0C5E-1109-9F60-2801-5079FDFC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C70AE-8F72-11A0-E5DA-7C5B9FF30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043B-2B73-B67F-F767-46E380C11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785D3C-9185-46D8-BC22-06C67179D0C8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E172A-1D83-1CFB-40FF-7453355A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A760-1BD4-5EE2-1C4C-F739BAFF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A923A2-77D0-448B-B135-6CE8111AAC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5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0825-03B9-9FDC-7F8B-F768A4BC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1A46-6489-F5F8-18D9-A6199CCA8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B09F3-1B09-8678-31A7-B03069431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BF006-E0E1-FD0E-0DB5-B9A335EF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785D3C-9185-46D8-BC22-06C67179D0C8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F0671-3061-C6C8-F0C6-2433DE08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AF53-35EA-BD03-5192-A5A3CBC8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A923A2-77D0-448B-B135-6CE8111AAC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6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2857-69A4-3D38-BEBC-743C4271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33FBE-F67A-5A56-7C5E-9DC6A7A83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98243-4017-D49B-6BEE-84A7B3F8C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5E6BD-3B1D-F951-940B-64489C1F2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A257B-0FF5-7F2B-9D75-6377E6C7E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09D51-07A0-B732-AA11-74E4DAA6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785D3C-9185-46D8-BC22-06C67179D0C8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9F4CE0-7AAC-1B8B-B1A4-7977BDD2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07BD8-A4F3-300A-3EDB-8AB308A4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A923A2-77D0-448B-B135-6CE8111AAC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4CA49-0663-4811-1B79-FE3978B5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03E18-97BC-99B4-80DD-E595308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5A747-A696-E980-0295-325A6259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34959-619C-96CE-77EF-F7A79571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4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869E5-F8BA-52AC-1B84-DE61811B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F9026-F053-9C53-2E69-DC0F5487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56705-D76D-24F0-E04A-3F9BDE77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022A-37AB-47A3-B29F-8B889FE0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F168-5E62-7F1F-3322-E92C6635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5B52F-D7DB-3D1A-2217-13B97D343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15CA5-D27A-728D-6733-23ED6D5F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785D3C-9185-46D8-BC22-06C67179D0C8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3625F-3901-F103-CC4A-1AD9E34B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C9283-6ED5-7669-9C7C-91D01C2A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A923A2-77D0-448B-B135-6CE8111AAC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0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AED90-24BD-1D90-AFF1-F61622CF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808AEC-00A3-C27A-F0FE-6807C3CE4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5CD4F-7C69-BB6A-2B38-AC0C0F012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CA30E-3907-DEEB-9840-46B87433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5D3C-9185-46D8-BC22-06C67179D0C8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05077-C220-46A5-34C8-CBFE77A8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B149E-55E4-0006-DDBE-5EF0970C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923A2-77D0-448B-B135-6CE8111AA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74DAA-195A-FE56-3369-1083CDB4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FF65C-0542-E393-31AD-26832BFA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7FB2-85D5-630F-44D4-B8CE24FD6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785D3C-9185-46D8-BC22-06C67179D0C8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DAA7-FE4A-EC70-E359-0B538D540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7C57-E0CF-4E68-4CDA-4D2CC5F6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A923A2-77D0-448B-B135-6CE8111AAC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ron.2022.01.008" TargetMode="External"/><Relationship Id="rId2" Type="http://schemas.openxmlformats.org/officeDocument/2006/relationships/hyperlink" Target="https://www.sciencedirect.com/topics/biochemistry-genetics-and-molecular-biology/gcam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554/eLife.3267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72EA-C2CE-AF47-BEE3-78AEB733C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SLM-Project Presentation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45ECD2-2D72-0FC6-153A-BAFA11DFA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0193" y="4420439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Lu Zhang</a:t>
            </a:r>
          </a:p>
          <a:p>
            <a:r>
              <a:rPr lang="en-US" dirty="0"/>
              <a:t>8/12/2024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Lab meeting</a:t>
            </a:r>
          </a:p>
        </p:txBody>
      </p:sp>
    </p:spTree>
    <p:extLst>
      <p:ext uri="{BB962C8B-B14F-4D97-AF65-F5344CB8AC3E}">
        <p14:creationId xmlns:p14="http://schemas.microsoft.com/office/powerpoint/2010/main" val="41414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3" y="2335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Surgery Procedure: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GCamp6s-CamKII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3448-D8CB-58BC-CE64-429AA73E6C04}"/>
              </a:ext>
            </a:extLst>
          </p:cNvPr>
          <p:cNvSpPr txBox="1"/>
          <p:nvPr/>
        </p:nvSpPr>
        <p:spPr>
          <a:xfrm>
            <a:off x="8303677" y="2668234"/>
            <a:ext cx="37671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#Imaging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CanSensor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GCamp6s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CamKII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55A9AB-8D19-2A6B-DDAD-F9952E6C437A}"/>
              </a:ext>
            </a:extLst>
          </p:cNvPr>
          <p:cNvCxnSpPr>
            <a:cxnSpLocks/>
          </p:cNvCxnSpPr>
          <p:nvPr/>
        </p:nvCxnSpPr>
        <p:spPr>
          <a:xfrm>
            <a:off x="2387428" y="3488080"/>
            <a:ext cx="55441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068454-976D-C159-3F5D-B05ACB17E15B}"/>
              </a:ext>
            </a:extLst>
          </p:cNvPr>
          <p:cNvSpPr txBox="1"/>
          <p:nvPr/>
        </p:nvSpPr>
        <p:spPr>
          <a:xfrm>
            <a:off x="2252501" y="3533810"/>
            <a:ext cx="5035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0           1           2           3           4           5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FC947-464D-5D11-C7C9-1075AC9DA0F6}"/>
              </a:ext>
            </a:extLst>
          </p:cNvPr>
          <p:cNvSpPr txBox="1"/>
          <p:nvPr/>
        </p:nvSpPr>
        <p:spPr>
          <a:xfrm>
            <a:off x="4128714" y="3857668"/>
            <a:ext cx="257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 (weeks)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ADCFA0-207D-E64C-E329-EA73AB275F7A}"/>
              </a:ext>
            </a:extLst>
          </p:cNvPr>
          <p:cNvCxnSpPr>
            <a:cxnSpLocks/>
          </p:cNvCxnSpPr>
          <p:nvPr/>
        </p:nvCxnSpPr>
        <p:spPr>
          <a:xfrm>
            <a:off x="2387428" y="2856898"/>
            <a:ext cx="0" cy="460587"/>
          </a:xfrm>
          <a:prstGeom prst="straightConnector1">
            <a:avLst/>
          </a:prstGeom>
          <a:ln w="4762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2F68AD-539A-E272-3E8A-2F2CD6327642}"/>
              </a:ext>
            </a:extLst>
          </p:cNvPr>
          <p:cNvSpPr txBox="1"/>
          <p:nvPr/>
        </p:nvSpPr>
        <p:spPr>
          <a:xfrm>
            <a:off x="1984954" y="2051723"/>
            <a:ext cx="5432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Virus: AAV5-TRE-</a:t>
            </a:r>
            <a:r>
              <a:rPr lang="en-US" sz="1800" b="0" i="0" u="none" strike="noStrike" dirty="0">
                <a:solidFill>
                  <a:srgbClr val="FF7F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ChroME2f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-ST-P2A-NLS-mRuby3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B3450-82C7-1E3A-83DA-88854285A17F}"/>
              </a:ext>
            </a:extLst>
          </p:cNvPr>
          <p:cNvSpPr txBox="1"/>
          <p:nvPr/>
        </p:nvSpPr>
        <p:spPr>
          <a:xfrm>
            <a:off x="1984954" y="2433047"/>
            <a:ext cx="4531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Surgery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(Cranial window, virus injection)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9C2FB2BB-9F05-6310-DCF5-CE5DDC98168A}"/>
              </a:ext>
            </a:extLst>
          </p:cNvPr>
          <p:cNvSpPr/>
          <p:nvPr/>
        </p:nvSpPr>
        <p:spPr>
          <a:xfrm rot="5400000">
            <a:off x="6114418" y="1710715"/>
            <a:ext cx="210381" cy="3152987"/>
          </a:xfrm>
          <a:prstGeom prst="upArrow">
            <a:avLst>
              <a:gd name="adj1" fmla="val 50000"/>
              <a:gd name="adj2" fmla="val 524898"/>
            </a:avLst>
          </a:prstGeom>
          <a:solidFill>
            <a:srgbClr val="87F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16AA8-37B9-DF36-EF1A-53AE1DD0D73C}"/>
              </a:ext>
            </a:extLst>
          </p:cNvPr>
          <p:cNvSpPr txBox="1"/>
          <p:nvPr/>
        </p:nvSpPr>
        <p:spPr>
          <a:xfrm>
            <a:off x="4516034" y="2942196"/>
            <a:ext cx="5544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Calcium imaging, SLM responsive cells found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80B22-8BBB-AC8E-4E7B-8C7B0694C3F5}"/>
              </a:ext>
            </a:extLst>
          </p:cNvPr>
          <p:cNvSpPr txBox="1"/>
          <p:nvPr/>
        </p:nvSpPr>
        <p:spPr>
          <a:xfrm>
            <a:off x="4516034" y="4743958"/>
            <a:ext cx="419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~ 3 weeks waiting time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35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3" y="2335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SLM: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GCamp6s-CamkII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3AB733-0865-EA1C-091E-355F1F33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304" y="3650902"/>
            <a:ext cx="4287520" cy="154577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300-600 cells with 3 planes (697.2 x 697.2 µm) recording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High signal/noise ratio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68BB3-2378-ADAA-4D43-78AD7563A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2"/>
          <a:stretch/>
        </p:blipFill>
        <p:spPr>
          <a:xfrm>
            <a:off x="2210578" y="1202584"/>
            <a:ext cx="4770786" cy="51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2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3" y="2335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a typeface="Times New Roman" panose="02020603050405020304" pitchFamily="18" charset="0"/>
              </a:rPr>
              <a:t>O</a:t>
            </a:r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bserve and Quantify </a:t>
            </a:r>
            <a:r>
              <a:rPr lang="en-US" sz="4000" spc="-50" dirty="0">
                <a:effectLst/>
                <a:ea typeface="Times New Roman" panose="02020603050405020304" pitchFamily="18" charset="0"/>
              </a:rPr>
              <a:t>C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ross-talk under SLM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B655A-8BC1-BA7B-B463-2BB6A6E6768B}"/>
              </a:ext>
            </a:extLst>
          </p:cNvPr>
          <p:cNvSpPr txBox="1"/>
          <p:nvPr/>
        </p:nvSpPr>
        <p:spPr>
          <a:xfrm rot="16200000">
            <a:off x="927726" y="3365170"/>
            <a:ext cx="1325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Neural activities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8B929-E170-AD89-0C96-0AD3DB089F7E}"/>
              </a:ext>
            </a:extLst>
          </p:cNvPr>
          <p:cNvSpPr txBox="1"/>
          <p:nvPr/>
        </p:nvSpPr>
        <p:spPr>
          <a:xfrm>
            <a:off x="6598505" y="4044740"/>
            <a:ext cx="1774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F72031-6404-FF17-8B0C-BC8823D0FEC9}"/>
              </a:ext>
            </a:extLst>
          </p:cNvPr>
          <p:cNvSpPr txBox="1"/>
          <p:nvPr/>
        </p:nvSpPr>
        <p:spPr>
          <a:xfrm>
            <a:off x="4550503" y="4047787"/>
            <a:ext cx="7857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2P Imaging start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F7BB0B-547B-5006-5C18-B4DAE9B9F282}"/>
              </a:ext>
            </a:extLst>
          </p:cNvPr>
          <p:cNvGrpSpPr/>
          <p:nvPr/>
        </p:nvGrpSpPr>
        <p:grpSpPr>
          <a:xfrm>
            <a:off x="1717378" y="2926415"/>
            <a:ext cx="2541032" cy="1859100"/>
            <a:chOff x="580428" y="2480062"/>
            <a:chExt cx="2541032" cy="185910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0298505-2303-929A-7A8A-3B9DB77312E2}"/>
                </a:ext>
              </a:extLst>
            </p:cNvPr>
            <p:cNvCxnSpPr>
              <a:cxnSpLocks/>
            </p:cNvCxnSpPr>
            <p:nvPr/>
          </p:nvCxnSpPr>
          <p:spPr>
            <a:xfrm>
              <a:off x="779543" y="3591816"/>
              <a:ext cx="234191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5327D490-ACE1-4ADE-A93A-C7B4E744B68F}"/>
                </a:ext>
              </a:extLst>
            </p:cNvPr>
            <p:cNvSpPr/>
            <p:nvPr/>
          </p:nvSpPr>
          <p:spPr>
            <a:xfrm>
              <a:off x="1904452" y="3634572"/>
              <a:ext cx="52628" cy="427591"/>
            </a:xfrm>
            <a:prstGeom prst="flowChartManualOperation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DF0D5CD-7B81-29CC-2816-46D60FF22830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230245" y="3035939"/>
              <a:ext cx="11117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6C3C2B-2BC4-8BEF-7B14-0D1B9BF235C3}"/>
                </a:ext>
              </a:extLst>
            </p:cNvPr>
            <p:cNvSpPr txBox="1"/>
            <p:nvPr/>
          </p:nvSpPr>
          <p:spPr>
            <a:xfrm>
              <a:off x="1665162" y="4062163"/>
              <a:ext cx="675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CBC11D-B31B-ED22-E4ED-B14C779FDA32}"/>
                </a:ext>
              </a:extLst>
            </p:cNvPr>
            <p:cNvSpPr txBox="1"/>
            <p:nvPr/>
          </p:nvSpPr>
          <p:spPr>
            <a:xfrm>
              <a:off x="580428" y="3601434"/>
              <a:ext cx="7857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2P Imaging start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76D350C-A6A5-32ED-52D5-908C58EFF59F}"/>
                </a:ext>
              </a:extLst>
            </p:cNvPr>
            <p:cNvSpPr/>
            <p:nvPr/>
          </p:nvSpPr>
          <p:spPr>
            <a:xfrm>
              <a:off x="868351" y="2605619"/>
              <a:ext cx="2093188" cy="843702"/>
            </a:xfrm>
            <a:custGeom>
              <a:avLst/>
              <a:gdLst>
                <a:gd name="connsiteX0" fmla="*/ 0 w 2203770"/>
                <a:gd name="connsiteY0" fmla="*/ 775687 h 843702"/>
                <a:gd name="connsiteX1" fmla="*/ 289450 w 2203770"/>
                <a:gd name="connsiteY1" fmla="*/ 802001 h 843702"/>
                <a:gd name="connsiteX2" fmla="*/ 638107 w 2203770"/>
                <a:gd name="connsiteY2" fmla="*/ 815158 h 843702"/>
                <a:gd name="connsiteX3" fmla="*/ 1006498 w 2203770"/>
                <a:gd name="connsiteY3" fmla="*/ 834893 h 843702"/>
                <a:gd name="connsiteX4" fmla="*/ 1124909 w 2203770"/>
                <a:gd name="connsiteY4" fmla="*/ 821736 h 843702"/>
                <a:gd name="connsiteX5" fmla="*/ 1177537 w 2203770"/>
                <a:gd name="connsiteY5" fmla="*/ 749374 h 843702"/>
                <a:gd name="connsiteX6" fmla="*/ 1249899 w 2203770"/>
                <a:gd name="connsiteY6" fmla="*/ 394139 h 843702"/>
                <a:gd name="connsiteX7" fmla="*/ 1276213 w 2203770"/>
                <a:gd name="connsiteY7" fmla="*/ 6013 h 843702"/>
                <a:gd name="connsiteX8" fmla="*/ 1315684 w 2203770"/>
                <a:gd name="connsiteY8" fmla="*/ 177052 h 843702"/>
                <a:gd name="connsiteX9" fmla="*/ 1355154 w 2203770"/>
                <a:gd name="connsiteY9" fmla="*/ 433610 h 843702"/>
                <a:gd name="connsiteX10" fmla="*/ 1453830 w 2203770"/>
                <a:gd name="connsiteY10" fmla="*/ 709903 h 843702"/>
                <a:gd name="connsiteX11" fmla="*/ 1657761 w 2203770"/>
                <a:gd name="connsiteY11" fmla="*/ 802001 h 843702"/>
                <a:gd name="connsiteX12" fmla="*/ 1881427 w 2203770"/>
                <a:gd name="connsiteY12" fmla="*/ 828315 h 843702"/>
                <a:gd name="connsiteX13" fmla="*/ 2203770 w 2203770"/>
                <a:gd name="connsiteY13" fmla="*/ 834893 h 84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3770" h="843702">
                  <a:moveTo>
                    <a:pt x="0" y="775687"/>
                  </a:moveTo>
                  <a:cubicBezTo>
                    <a:pt x="91549" y="785555"/>
                    <a:pt x="183099" y="795423"/>
                    <a:pt x="289450" y="802001"/>
                  </a:cubicBezTo>
                  <a:cubicBezTo>
                    <a:pt x="395801" y="808579"/>
                    <a:pt x="638107" y="815158"/>
                    <a:pt x="638107" y="815158"/>
                  </a:cubicBezTo>
                  <a:cubicBezTo>
                    <a:pt x="757615" y="820640"/>
                    <a:pt x="925364" y="833797"/>
                    <a:pt x="1006498" y="834893"/>
                  </a:cubicBezTo>
                  <a:cubicBezTo>
                    <a:pt x="1087632" y="835989"/>
                    <a:pt x="1096403" y="835989"/>
                    <a:pt x="1124909" y="821736"/>
                  </a:cubicBezTo>
                  <a:cubicBezTo>
                    <a:pt x="1153415" y="807483"/>
                    <a:pt x="1156705" y="820640"/>
                    <a:pt x="1177537" y="749374"/>
                  </a:cubicBezTo>
                  <a:cubicBezTo>
                    <a:pt x="1198369" y="678108"/>
                    <a:pt x="1233453" y="518032"/>
                    <a:pt x="1249899" y="394139"/>
                  </a:cubicBezTo>
                  <a:cubicBezTo>
                    <a:pt x="1266345" y="270246"/>
                    <a:pt x="1265249" y="42194"/>
                    <a:pt x="1276213" y="6013"/>
                  </a:cubicBezTo>
                  <a:cubicBezTo>
                    <a:pt x="1287177" y="-30168"/>
                    <a:pt x="1302527" y="105786"/>
                    <a:pt x="1315684" y="177052"/>
                  </a:cubicBezTo>
                  <a:cubicBezTo>
                    <a:pt x="1328841" y="248318"/>
                    <a:pt x="1332130" y="344802"/>
                    <a:pt x="1355154" y="433610"/>
                  </a:cubicBezTo>
                  <a:cubicBezTo>
                    <a:pt x="1378178" y="522418"/>
                    <a:pt x="1403396" y="648505"/>
                    <a:pt x="1453830" y="709903"/>
                  </a:cubicBezTo>
                  <a:cubicBezTo>
                    <a:pt x="1504264" y="771301"/>
                    <a:pt x="1586495" y="782266"/>
                    <a:pt x="1657761" y="802001"/>
                  </a:cubicBezTo>
                  <a:cubicBezTo>
                    <a:pt x="1729027" y="821736"/>
                    <a:pt x="1790426" y="822833"/>
                    <a:pt x="1881427" y="828315"/>
                  </a:cubicBezTo>
                  <a:cubicBezTo>
                    <a:pt x="1972428" y="833797"/>
                    <a:pt x="2151143" y="855725"/>
                    <a:pt x="2203770" y="834893"/>
                  </a:cubicBezTo>
                </a:path>
              </a:pathLst>
            </a:custGeom>
            <a:noFill/>
            <a:ln w="31750">
              <a:solidFill>
                <a:srgbClr val="C2FE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261EAA5-0818-0C97-DDC0-E6B9AE6D8883}"/>
                </a:ext>
              </a:extLst>
            </p:cNvPr>
            <p:cNvCxnSpPr>
              <a:stCxn id="34" idx="0"/>
            </p:cNvCxnSpPr>
            <p:nvPr/>
          </p:nvCxnSpPr>
          <p:spPr>
            <a:xfrm flipV="1">
              <a:off x="1930766" y="2480062"/>
              <a:ext cx="0" cy="11545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CC37A9-B4D2-1267-C1C5-8721DC1AC8EF}"/>
              </a:ext>
            </a:extLst>
          </p:cNvPr>
          <p:cNvGrpSpPr/>
          <p:nvPr/>
        </p:nvGrpSpPr>
        <p:grpSpPr>
          <a:xfrm>
            <a:off x="4676814" y="2926415"/>
            <a:ext cx="2341917" cy="1859100"/>
            <a:chOff x="4302285" y="2480062"/>
            <a:chExt cx="2341917" cy="18591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46EA0E-A79F-F211-F65B-0DE0EFC7BE8A}"/>
                </a:ext>
              </a:extLst>
            </p:cNvPr>
            <p:cNvCxnSpPr>
              <a:cxnSpLocks/>
            </p:cNvCxnSpPr>
            <p:nvPr/>
          </p:nvCxnSpPr>
          <p:spPr>
            <a:xfrm>
              <a:off x="4302285" y="3591816"/>
              <a:ext cx="234191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Manual Operation 10">
              <a:extLst>
                <a:ext uri="{FF2B5EF4-FFF2-40B4-BE49-F238E27FC236}">
                  <a16:creationId xmlns:a16="http://schemas.microsoft.com/office/drawing/2014/main" id="{1B819728-0894-A2AB-5214-FECD77E02FCD}"/>
                </a:ext>
              </a:extLst>
            </p:cNvPr>
            <p:cNvSpPr/>
            <p:nvPr/>
          </p:nvSpPr>
          <p:spPr>
            <a:xfrm>
              <a:off x="5427194" y="3634572"/>
              <a:ext cx="52628" cy="427591"/>
            </a:xfrm>
            <a:prstGeom prst="flowChartManualOperation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78AF75-2151-AA9F-DB9A-AF93FD2328D3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3752987" y="3035939"/>
              <a:ext cx="11117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F6BEC2-50AB-7018-0F63-305A31CAC840}"/>
                </a:ext>
              </a:extLst>
            </p:cNvPr>
            <p:cNvSpPr txBox="1"/>
            <p:nvPr/>
          </p:nvSpPr>
          <p:spPr>
            <a:xfrm>
              <a:off x="5187904" y="4062163"/>
              <a:ext cx="675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848D12-950A-77A4-A955-EF7FC64CC884}"/>
                </a:ext>
              </a:extLst>
            </p:cNvPr>
            <p:cNvSpPr/>
            <p:nvPr/>
          </p:nvSpPr>
          <p:spPr>
            <a:xfrm>
              <a:off x="4400962" y="2565753"/>
              <a:ext cx="2098515" cy="843842"/>
            </a:xfrm>
            <a:custGeom>
              <a:avLst/>
              <a:gdLst>
                <a:gd name="connsiteX0" fmla="*/ 0 w 2098515"/>
                <a:gd name="connsiteY0" fmla="*/ 466897 h 843842"/>
                <a:gd name="connsiteX1" fmla="*/ 414440 w 2098515"/>
                <a:gd name="connsiteY1" fmla="*/ 730034 h 843842"/>
                <a:gd name="connsiteX2" fmla="*/ 769675 w 2098515"/>
                <a:gd name="connsiteY2" fmla="*/ 828710 h 843842"/>
                <a:gd name="connsiteX3" fmla="*/ 980184 w 2098515"/>
                <a:gd name="connsiteY3" fmla="*/ 835289 h 843842"/>
                <a:gd name="connsiteX4" fmla="*/ 1085439 w 2098515"/>
                <a:gd name="connsiteY4" fmla="*/ 822132 h 843842"/>
                <a:gd name="connsiteX5" fmla="*/ 1105174 w 2098515"/>
                <a:gd name="connsiteY5" fmla="*/ 769504 h 843842"/>
                <a:gd name="connsiteX6" fmla="*/ 1157801 w 2098515"/>
                <a:gd name="connsiteY6" fmla="*/ 6408 h 843842"/>
                <a:gd name="connsiteX7" fmla="*/ 1276213 w 2098515"/>
                <a:gd name="connsiteY7" fmla="*/ 420848 h 843842"/>
                <a:gd name="connsiteX8" fmla="*/ 1480144 w 2098515"/>
                <a:gd name="connsiteY8" fmla="*/ 723455 h 843842"/>
                <a:gd name="connsiteX9" fmla="*/ 1605134 w 2098515"/>
                <a:gd name="connsiteY9" fmla="*/ 795818 h 843842"/>
                <a:gd name="connsiteX10" fmla="*/ 2098515 w 2098515"/>
                <a:gd name="connsiteY10" fmla="*/ 828710 h 84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8515" h="843842">
                  <a:moveTo>
                    <a:pt x="0" y="466897"/>
                  </a:moveTo>
                  <a:cubicBezTo>
                    <a:pt x="143080" y="568314"/>
                    <a:pt x="286161" y="669732"/>
                    <a:pt x="414440" y="730034"/>
                  </a:cubicBezTo>
                  <a:cubicBezTo>
                    <a:pt x="542719" y="790336"/>
                    <a:pt x="675384" y="811168"/>
                    <a:pt x="769675" y="828710"/>
                  </a:cubicBezTo>
                  <a:cubicBezTo>
                    <a:pt x="863966" y="846252"/>
                    <a:pt x="927557" y="836385"/>
                    <a:pt x="980184" y="835289"/>
                  </a:cubicBezTo>
                  <a:cubicBezTo>
                    <a:pt x="1032811" y="834193"/>
                    <a:pt x="1064607" y="833096"/>
                    <a:pt x="1085439" y="822132"/>
                  </a:cubicBezTo>
                  <a:cubicBezTo>
                    <a:pt x="1106271" y="811168"/>
                    <a:pt x="1093114" y="905458"/>
                    <a:pt x="1105174" y="769504"/>
                  </a:cubicBezTo>
                  <a:cubicBezTo>
                    <a:pt x="1117234" y="633550"/>
                    <a:pt x="1129295" y="64517"/>
                    <a:pt x="1157801" y="6408"/>
                  </a:cubicBezTo>
                  <a:cubicBezTo>
                    <a:pt x="1186307" y="-51701"/>
                    <a:pt x="1222489" y="301340"/>
                    <a:pt x="1276213" y="420848"/>
                  </a:cubicBezTo>
                  <a:cubicBezTo>
                    <a:pt x="1329937" y="540356"/>
                    <a:pt x="1425324" y="660960"/>
                    <a:pt x="1480144" y="723455"/>
                  </a:cubicBezTo>
                  <a:cubicBezTo>
                    <a:pt x="1534964" y="785950"/>
                    <a:pt x="1502072" y="778276"/>
                    <a:pt x="1605134" y="795818"/>
                  </a:cubicBezTo>
                  <a:cubicBezTo>
                    <a:pt x="1708196" y="813361"/>
                    <a:pt x="1903355" y="821035"/>
                    <a:pt x="2098515" y="828710"/>
                  </a:cubicBezTo>
                </a:path>
              </a:pathLst>
            </a:custGeom>
            <a:noFill/>
            <a:ln w="31750">
              <a:solidFill>
                <a:srgbClr val="B1EB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CEBCC9F-3F44-BABA-1A4E-59F86082BE7F}"/>
                </a:ext>
              </a:extLst>
            </p:cNvPr>
            <p:cNvCxnSpPr/>
            <p:nvPr/>
          </p:nvCxnSpPr>
          <p:spPr>
            <a:xfrm flipV="1">
              <a:off x="5457894" y="2480062"/>
              <a:ext cx="0" cy="11545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A229925-CA38-3616-450D-F73F8E9B2E12}"/>
              </a:ext>
            </a:extLst>
          </p:cNvPr>
          <p:cNvSpPr/>
          <p:nvPr/>
        </p:nvSpPr>
        <p:spPr>
          <a:xfrm>
            <a:off x="4388215" y="2045922"/>
            <a:ext cx="261257" cy="143070"/>
          </a:xfrm>
          <a:prstGeom prst="roundRect">
            <a:avLst/>
          </a:prstGeom>
          <a:solidFill>
            <a:srgbClr val="C2FE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1C3FBF0-6100-3761-4C8E-EBD56B9C9F9F}"/>
              </a:ext>
            </a:extLst>
          </p:cNvPr>
          <p:cNvSpPr/>
          <p:nvPr/>
        </p:nvSpPr>
        <p:spPr>
          <a:xfrm>
            <a:off x="4671243" y="2045922"/>
            <a:ext cx="261257" cy="143070"/>
          </a:xfrm>
          <a:prstGeom prst="roundRect">
            <a:avLst/>
          </a:prstGeom>
          <a:solidFill>
            <a:srgbClr val="B1EB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214353A-7D8F-258F-2E14-5FDBA8B400E9}"/>
              </a:ext>
            </a:extLst>
          </p:cNvPr>
          <p:cNvSpPr/>
          <p:nvPr/>
        </p:nvSpPr>
        <p:spPr>
          <a:xfrm>
            <a:off x="4954271" y="2045922"/>
            <a:ext cx="261257" cy="14307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64A8C7-15E0-C27B-9081-7E020D8C6DD1}"/>
              </a:ext>
            </a:extLst>
          </p:cNvPr>
          <p:cNvSpPr txBox="1"/>
          <p:nvPr/>
        </p:nvSpPr>
        <p:spPr>
          <a:xfrm>
            <a:off x="4067269" y="2009735"/>
            <a:ext cx="18397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Low                                High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462936-B4E0-9243-8409-FDC83E4E6A99}"/>
              </a:ext>
            </a:extLst>
          </p:cNvPr>
          <p:cNvSpPr txBox="1"/>
          <p:nvPr/>
        </p:nvSpPr>
        <p:spPr>
          <a:xfrm>
            <a:off x="4325821" y="1827514"/>
            <a:ext cx="12568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Laser power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6E8DB3D-B5A4-6948-4239-39213DAD36A4}"/>
              </a:ext>
            </a:extLst>
          </p:cNvPr>
          <p:cNvGrpSpPr/>
          <p:nvPr/>
        </p:nvGrpSpPr>
        <p:grpSpPr>
          <a:xfrm>
            <a:off x="2021884" y="1991104"/>
            <a:ext cx="8089143" cy="1935902"/>
            <a:chOff x="2021884" y="1991104"/>
            <a:chExt cx="8089143" cy="1935902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1CF2556-7FF5-0F87-20B4-21291602211E}"/>
                </a:ext>
              </a:extLst>
            </p:cNvPr>
            <p:cNvSpPr/>
            <p:nvPr/>
          </p:nvSpPr>
          <p:spPr>
            <a:xfrm>
              <a:off x="4755755" y="3546759"/>
              <a:ext cx="2091936" cy="348656"/>
            </a:xfrm>
            <a:custGeom>
              <a:avLst/>
              <a:gdLst>
                <a:gd name="connsiteX0" fmla="*/ 0 w 2091936"/>
                <a:gd name="connsiteY0" fmla="*/ 0 h 348656"/>
                <a:gd name="connsiteX1" fmla="*/ 480224 w 2091936"/>
                <a:gd name="connsiteY1" fmla="*/ 197352 h 348656"/>
                <a:gd name="connsiteX2" fmla="*/ 914400 w 2091936"/>
                <a:gd name="connsiteY2" fmla="*/ 296029 h 348656"/>
                <a:gd name="connsiteX3" fmla="*/ 1322262 w 2091936"/>
                <a:gd name="connsiteY3" fmla="*/ 315764 h 348656"/>
                <a:gd name="connsiteX4" fmla="*/ 2091936 w 2091936"/>
                <a:gd name="connsiteY4" fmla="*/ 348656 h 3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936" h="348656">
                  <a:moveTo>
                    <a:pt x="0" y="0"/>
                  </a:moveTo>
                  <a:cubicBezTo>
                    <a:pt x="163912" y="74007"/>
                    <a:pt x="327824" y="148014"/>
                    <a:pt x="480224" y="197352"/>
                  </a:cubicBezTo>
                  <a:cubicBezTo>
                    <a:pt x="632624" y="246690"/>
                    <a:pt x="774060" y="276294"/>
                    <a:pt x="914400" y="296029"/>
                  </a:cubicBezTo>
                  <a:cubicBezTo>
                    <a:pt x="1054740" y="315764"/>
                    <a:pt x="1322262" y="315764"/>
                    <a:pt x="1322262" y="315764"/>
                  </a:cubicBezTo>
                  <a:lnTo>
                    <a:pt x="2091936" y="348656"/>
                  </a:lnTo>
                </a:path>
              </a:pathLst>
            </a:custGeom>
            <a:noFill/>
            <a:ln w="19050">
              <a:solidFill>
                <a:srgbClr val="250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B60F65B-623A-6440-CEB1-D88698402F05}"/>
                </a:ext>
              </a:extLst>
            </p:cNvPr>
            <p:cNvSpPr/>
            <p:nvPr/>
          </p:nvSpPr>
          <p:spPr>
            <a:xfrm>
              <a:off x="2021884" y="3863823"/>
              <a:ext cx="2091936" cy="63183"/>
            </a:xfrm>
            <a:custGeom>
              <a:avLst/>
              <a:gdLst>
                <a:gd name="connsiteX0" fmla="*/ 0 w 2091936"/>
                <a:gd name="connsiteY0" fmla="*/ 0 h 348656"/>
                <a:gd name="connsiteX1" fmla="*/ 480224 w 2091936"/>
                <a:gd name="connsiteY1" fmla="*/ 197352 h 348656"/>
                <a:gd name="connsiteX2" fmla="*/ 914400 w 2091936"/>
                <a:gd name="connsiteY2" fmla="*/ 296029 h 348656"/>
                <a:gd name="connsiteX3" fmla="*/ 1322262 w 2091936"/>
                <a:gd name="connsiteY3" fmla="*/ 315764 h 348656"/>
                <a:gd name="connsiteX4" fmla="*/ 2091936 w 2091936"/>
                <a:gd name="connsiteY4" fmla="*/ 348656 h 3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936" h="348656">
                  <a:moveTo>
                    <a:pt x="0" y="0"/>
                  </a:moveTo>
                  <a:cubicBezTo>
                    <a:pt x="163912" y="74007"/>
                    <a:pt x="327824" y="148014"/>
                    <a:pt x="480224" y="197352"/>
                  </a:cubicBezTo>
                  <a:cubicBezTo>
                    <a:pt x="632624" y="246690"/>
                    <a:pt x="774060" y="276294"/>
                    <a:pt x="914400" y="296029"/>
                  </a:cubicBezTo>
                  <a:cubicBezTo>
                    <a:pt x="1054740" y="315764"/>
                    <a:pt x="1322262" y="315764"/>
                    <a:pt x="1322262" y="315764"/>
                  </a:cubicBezTo>
                  <a:lnTo>
                    <a:pt x="2091936" y="348656"/>
                  </a:lnTo>
                </a:path>
              </a:pathLst>
            </a:custGeom>
            <a:noFill/>
            <a:ln w="19050">
              <a:solidFill>
                <a:srgbClr val="250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DA278CB-EE16-6E5D-C107-E66F8825287A}"/>
                </a:ext>
              </a:extLst>
            </p:cNvPr>
            <p:cNvSpPr/>
            <p:nvPr/>
          </p:nvSpPr>
          <p:spPr>
            <a:xfrm>
              <a:off x="7703327" y="3321966"/>
              <a:ext cx="2157720" cy="232492"/>
            </a:xfrm>
            <a:custGeom>
              <a:avLst/>
              <a:gdLst>
                <a:gd name="connsiteX0" fmla="*/ 0 w 2157720"/>
                <a:gd name="connsiteY0" fmla="*/ 46184 h 232492"/>
                <a:gd name="connsiteX1" fmla="*/ 322342 w 2157720"/>
                <a:gd name="connsiteY1" fmla="*/ 210644 h 232492"/>
                <a:gd name="connsiteX2" fmla="*/ 499959 w 2157720"/>
                <a:gd name="connsiteY2" fmla="*/ 217223 h 232492"/>
                <a:gd name="connsiteX3" fmla="*/ 578900 w 2157720"/>
                <a:gd name="connsiteY3" fmla="*/ 85654 h 232492"/>
                <a:gd name="connsiteX4" fmla="*/ 920978 w 2157720"/>
                <a:gd name="connsiteY4" fmla="*/ 171174 h 232492"/>
                <a:gd name="connsiteX5" fmla="*/ 1276213 w 2157720"/>
                <a:gd name="connsiteY5" fmla="*/ 135 h 232492"/>
                <a:gd name="connsiteX6" fmla="*/ 1684074 w 2157720"/>
                <a:gd name="connsiteY6" fmla="*/ 204066 h 232492"/>
                <a:gd name="connsiteX7" fmla="*/ 1980103 w 2157720"/>
                <a:gd name="connsiteY7" fmla="*/ 210644 h 232492"/>
                <a:gd name="connsiteX8" fmla="*/ 2157720 w 2157720"/>
                <a:gd name="connsiteY8" fmla="*/ 52762 h 23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7720" h="232492">
                  <a:moveTo>
                    <a:pt x="0" y="46184"/>
                  </a:moveTo>
                  <a:cubicBezTo>
                    <a:pt x="119508" y="114161"/>
                    <a:pt x="239016" y="182138"/>
                    <a:pt x="322342" y="210644"/>
                  </a:cubicBezTo>
                  <a:cubicBezTo>
                    <a:pt x="405668" y="239150"/>
                    <a:pt x="457199" y="238055"/>
                    <a:pt x="499959" y="217223"/>
                  </a:cubicBezTo>
                  <a:cubicBezTo>
                    <a:pt x="542719" y="196391"/>
                    <a:pt x="508730" y="93329"/>
                    <a:pt x="578900" y="85654"/>
                  </a:cubicBezTo>
                  <a:cubicBezTo>
                    <a:pt x="649070" y="77979"/>
                    <a:pt x="804759" y="185427"/>
                    <a:pt x="920978" y="171174"/>
                  </a:cubicBezTo>
                  <a:cubicBezTo>
                    <a:pt x="1037197" y="156921"/>
                    <a:pt x="1149030" y="-5347"/>
                    <a:pt x="1276213" y="135"/>
                  </a:cubicBezTo>
                  <a:cubicBezTo>
                    <a:pt x="1403396" y="5617"/>
                    <a:pt x="1566759" y="168981"/>
                    <a:pt x="1684074" y="204066"/>
                  </a:cubicBezTo>
                  <a:cubicBezTo>
                    <a:pt x="1801389" y="239151"/>
                    <a:pt x="1901162" y="235861"/>
                    <a:pt x="1980103" y="210644"/>
                  </a:cubicBezTo>
                  <a:cubicBezTo>
                    <a:pt x="2059044" y="185427"/>
                    <a:pt x="2108382" y="119094"/>
                    <a:pt x="2157720" y="5276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2264391-C45E-4F1F-E55F-1BB1D9D164EB}"/>
                </a:ext>
              </a:extLst>
            </p:cNvPr>
            <p:cNvCxnSpPr/>
            <p:nvPr/>
          </p:nvCxnSpPr>
          <p:spPr>
            <a:xfrm>
              <a:off x="6598505" y="2114215"/>
              <a:ext cx="782832" cy="0"/>
            </a:xfrm>
            <a:prstGeom prst="line">
              <a:avLst/>
            </a:prstGeom>
            <a:ln w="34925">
              <a:solidFill>
                <a:srgbClr val="250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E705D1-A067-A2CC-9238-62A6E550D660}"/>
                </a:ext>
              </a:extLst>
            </p:cNvPr>
            <p:cNvSpPr txBox="1"/>
            <p:nvPr/>
          </p:nvSpPr>
          <p:spPr>
            <a:xfrm>
              <a:off x="7349619" y="1991104"/>
              <a:ext cx="27614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Sham stimuli trial, where </a:t>
              </a:r>
              <a:r>
                <a:rPr lang="en-US" sz="1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 power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= 0 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70702E2-D9A8-23D4-74CA-16CF9F2C2BB7}"/>
              </a:ext>
            </a:extLst>
          </p:cNvPr>
          <p:cNvSpPr txBox="1"/>
          <p:nvPr/>
        </p:nvSpPr>
        <p:spPr>
          <a:xfrm>
            <a:off x="3817641" y="4031700"/>
            <a:ext cx="1774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1CD05FC7-55B7-A001-10A5-01F57C201686}"/>
              </a:ext>
            </a:extLst>
          </p:cNvPr>
          <p:cNvSpPr/>
          <p:nvPr/>
        </p:nvSpPr>
        <p:spPr>
          <a:xfrm rot="11820995">
            <a:off x="5008071" y="3169235"/>
            <a:ext cx="135025" cy="30546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CD32B2-051B-783C-9976-47662A948909}"/>
              </a:ext>
            </a:extLst>
          </p:cNvPr>
          <p:cNvSpPr txBox="1"/>
          <p:nvPr/>
        </p:nvSpPr>
        <p:spPr>
          <a:xfrm>
            <a:off x="4709707" y="2871610"/>
            <a:ext cx="11443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Moderate cross talk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8D97F26-8FEA-6F3F-57CA-65BFE4EF1E63}"/>
              </a:ext>
            </a:extLst>
          </p:cNvPr>
          <p:cNvGrpSpPr/>
          <p:nvPr/>
        </p:nvGrpSpPr>
        <p:grpSpPr>
          <a:xfrm>
            <a:off x="7437136" y="2714599"/>
            <a:ext cx="3899445" cy="2070916"/>
            <a:chOff x="7437136" y="2714599"/>
            <a:chExt cx="3899445" cy="207091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DE8826D-7DED-63B2-A60B-AE7E5CB562B5}"/>
                </a:ext>
              </a:extLst>
            </p:cNvPr>
            <p:cNvGrpSpPr/>
            <p:nvPr/>
          </p:nvGrpSpPr>
          <p:grpSpPr>
            <a:xfrm>
              <a:off x="7437136" y="2926415"/>
              <a:ext cx="2541032" cy="1859100"/>
              <a:chOff x="7755133" y="2480062"/>
              <a:chExt cx="2541032" cy="185910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C2E8233-E5AE-AEA3-F680-AE94B60162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4248" y="3591816"/>
                <a:ext cx="234191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lowchart: Manual Operation 25">
                <a:extLst>
                  <a:ext uri="{FF2B5EF4-FFF2-40B4-BE49-F238E27FC236}">
                    <a16:creationId xmlns:a16="http://schemas.microsoft.com/office/drawing/2014/main" id="{40158A2F-EB2B-2800-E37C-181BD9CC5556}"/>
                  </a:ext>
                </a:extLst>
              </p:cNvPr>
              <p:cNvSpPr/>
              <p:nvPr/>
            </p:nvSpPr>
            <p:spPr>
              <a:xfrm>
                <a:off x="9079157" y="3634572"/>
                <a:ext cx="52628" cy="427591"/>
              </a:xfrm>
              <a:prstGeom prst="flowChartManualOperation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E8420003-3ADD-536C-55BC-3FBFE00211A6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7404950" y="3035939"/>
                <a:ext cx="111175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32C438-5F59-4D6C-C5F5-0B956B9720FE}"/>
                  </a:ext>
                </a:extLst>
              </p:cNvPr>
              <p:cNvSpPr txBox="1"/>
              <p:nvPr/>
            </p:nvSpPr>
            <p:spPr>
              <a:xfrm>
                <a:off x="8839867" y="4062163"/>
                <a:ext cx="67593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7F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SLM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A2D7A9-2AAD-2CCB-49D2-24BF4BB4E6B8}"/>
                  </a:ext>
                </a:extLst>
              </p:cNvPr>
              <p:cNvSpPr txBox="1"/>
              <p:nvPr/>
            </p:nvSpPr>
            <p:spPr>
              <a:xfrm>
                <a:off x="7755133" y="3601434"/>
                <a:ext cx="78576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2P Imaging start</a:t>
                </a: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84CC961-54CD-8568-FC71-7905D516E6E7}"/>
                  </a:ext>
                </a:extLst>
              </p:cNvPr>
              <p:cNvSpPr/>
              <p:nvPr/>
            </p:nvSpPr>
            <p:spPr>
              <a:xfrm>
                <a:off x="8029899" y="2849462"/>
                <a:ext cx="2098515" cy="276424"/>
              </a:xfrm>
              <a:custGeom>
                <a:avLst/>
                <a:gdLst>
                  <a:gd name="connsiteX0" fmla="*/ 0 w 2098515"/>
                  <a:gd name="connsiteY0" fmla="*/ 0 h 667851"/>
                  <a:gd name="connsiteX1" fmla="*/ 144725 w 2098515"/>
                  <a:gd name="connsiteY1" fmla="*/ 467068 h 667851"/>
                  <a:gd name="connsiteX2" fmla="*/ 335499 w 2098515"/>
                  <a:gd name="connsiteY2" fmla="*/ 585479 h 667851"/>
                  <a:gd name="connsiteX3" fmla="*/ 532852 w 2098515"/>
                  <a:gd name="connsiteY3" fmla="*/ 46049 h 667851"/>
                  <a:gd name="connsiteX4" fmla="*/ 802567 w 2098515"/>
                  <a:gd name="connsiteY4" fmla="*/ 532852 h 667851"/>
                  <a:gd name="connsiteX5" fmla="*/ 934135 w 2098515"/>
                  <a:gd name="connsiteY5" fmla="*/ 585479 h 667851"/>
                  <a:gd name="connsiteX6" fmla="*/ 1131488 w 2098515"/>
                  <a:gd name="connsiteY6" fmla="*/ 59206 h 667851"/>
                  <a:gd name="connsiteX7" fmla="*/ 1368311 w 2098515"/>
                  <a:gd name="connsiteY7" fmla="*/ 572322 h 667851"/>
                  <a:gd name="connsiteX8" fmla="*/ 1716967 w 2098515"/>
                  <a:gd name="connsiteY8" fmla="*/ 624950 h 667851"/>
                  <a:gd name="connsiteX9" fmla="*/ 1815643 w 2098515"/>
                  <a:gd name="connsiteY9" fmla="*/ 98676 h 667851"/>
                  <a:gd name="connsiteX10" fmla="*/ 2098515 w 2098515"/>
                  <a:gd name="connsiteY10" fmla="*/ 559165 h 66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98515" h="667851">
                    <a:moveTo>
                      <a:pt x="0" y="0"/>
                    </a:moveTo>
                    <a:cubicBezTo>
                      <a:pt x="44404" y="184744"/>
                      <a:pt x="88809" y="369488"/>
                      <a:pt x="144725" y="467068"/>
                    </a:cubicBezTo>
                    <a:cubicBezTo>
                      <a:pt x="200641" y="564648"/>
                      <a:pt x="270811" y="655649"/>
                      <a:pt x="335499" y="585479"/>
                    </a:cubicBezTo>
                    <a:cubicBezTo>
                      <a:pt x="400187" y="515309"/>
                      <a:pt x="455007" y="54820"/>
                      <a:pt x="532852" y="46049"/>
                    </a:cubicBezTo>
                    <a:cubicBezTo>
                      <a:pt x="610697" y="37278"/>
                      <a:pt x="735687" y="442947"/>
                      <a:pt x="802567" y="532852"/>
                    </a:cubicBezTo>
                    <a:cubicBezTo>
                      <a:pt x="869447" y="622757"/>
                      <a:pt x="879315" y="664420"/>
                      <a:pt x="934135" y="585479"/>
                    </a:cubicBezTo>
                    <a:cubicBezTo>
                      <a:pt x="988955" y="506538"/>
                      <a:pt x="1059125" y="61399"/>
                      <a:pt x="1131488" y="59206"/>
                    </a:cubicBezTo>
                    <a:cubicBezTo>
                      <a:pt x="1203851" y="57013"/>
                      <a:pt x="1270731" y="478031"/>
                      <a:pt x="1368311" y="572322"/>
                    </a:cubicBezTo>
                    <a:cubicBezTo>
                      <a:pt x="1465891" y="666613"/>
                      <a:pt x="1642412" y="703891"/>
                      <a:pt x="1716967" y="624950"/>
                    </a:cubicBezTo>
                    <a:cubicBezTo>
                      <a:pt x="1791522" y="546009"/>
                      <a:pt x="1752052" y="109640"/>
                      <a:pt x="1815643" y="98676"/>
                    </a:cubicBezTo>
                    <a:cubicBezTo>
                      <a:pt x="1879234" y="87712"/>
                      <a:pt x="2037117" y="479128"/>
                      <a:pt x="2098515" y="559165"/>
                    </a:cubicBezTo>
                  </a:path>
                </a:pathLst>
              </a:custGeom>
              <a:noFill/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DB6FCEA-B9AE-0041-4CAA-441CBCF922D0}"/>
                  </a:ext>
                </a:extLst>
              </p:cNvPr>
              <p:cNvCxnSpPr/>
              <p:nvPr/>
            </p:nvCxnSpPr>
            <p:spPr>
              <a:xfrm flipV="1">
                <a:off x="9105471" y="2582376"/>
                <a:ext cx="0" cy="115451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FA278B-12F7-4377-9477-E9FA72596A7E}"/>
                </a:ext>
              </a:extLst>
            </p:cNvPr>
            <p:cNvSpPr txBox="1"/>
            <p:nvPr/>
          </p:nvSpPr>
          <p:spPr>
            <a:xfrm>
              <a:off x="9562053" y="4027952"/>
              <a:ext cx="17745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77F6C3-A1E1-6D05-8827-768CDC6CA18F}"/>
                </a:ext>
              </a:extLst>
            </p:cNvPr>
            <p:cNvSpPr txBox="1"/>
            <p:nvPr/>
          </p:nvSpPr>
          <p:spPr>
            <a:xfrm>
              <a:off x="8859443" y="2714599"/>
              <a:ext cx="114433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Strong cross talk</a:t>
              </a:r>
            </a:p>
          </p:txBody>
        </p:sp>
        <p:sp>
          <p:nvSpPr>
            <p:cNvPr id="74" name="Left Brace 73">
              <a:extLst>
                <a:ext uri="{FF2B5EF4-FFF2-40B4-BE49-F238E27FC236}">
                  <a16:creationId xmlns:a16="http://schemas.microsoft.com/office/drawing/2014/main" id="{E904D4BF-897A-E0A6-217B-DAA0230BF13F}"/>
                </a:ext>
              </a:extLst>
            </p:cNvPr>
            <p:cNvSpPr/>
            <p:nvPr/>
          </p:nvSpPr>
          <p:spPr>
            <a:xfrm rot="5400000">
              <a:off x="8674464" y="2099970"/>
              <a:ext cx="215444" cy="1950587"/>
            </a:xfrm>
            <a:prstGeom prst="leftBrace">
              <a:avLst>
                <a:gd name="adj1" fmla="val 8333"/>
                <a:gd name="adj2" fmla="val 22946"/>
              </a:avLst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577BD81-70C9-0DF5-F5AD-1F63F74D2DBA}"/>
              </a:ext>
            </a:extLst>
          </p:cNvPr>
          <p:cNvSpPr txBox="1"/>
          <p:nvPr/>
        </p:nvSpPr>
        <p:spPr>
          <a:xfrm>
            <a:off x="1998488" y="2680228"/>
            <a:ext cx="11443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Almost no cross talk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FD8B2D3-D66E-DE06-E9C3-82E1323B57D4}"/>
              </a:ext>
            </a:extLst>
          </p:cNvPr>
          <p:cNvSpPr txBox="1"/>
          <p:nvPr/>
        </p:nvSpPr>
        <p:spPr>
          <a:xfrm>
            <a:off x="2110261" y="1196256"/>
            <a:ext cx="2204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Several Hypothesis: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43" y="8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a typeface="Times New Roman" panose="02020603050405020304" pitchFamily="18" charset="0"/>
              </a:rPr>
              <a:t>SLM: </a:t>
            </a:r>
            <a:r>
              <a:rPr lang="en-US" sz="4000" spc="-50" dirty="0">
                <a:effectLst/>
                <a:ea typeface="Times New Roman" panose="02020603050405020304" pitchFamily="18" charset="0"/>
              </a:rPr>
              <a:t>C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ross-talk</a:t>
            </a:r>
            <a:endParaRPr lang="en-US" sz="4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99888F-8C8A-1A6D-634F-5EE126781483}"/>
              </a:ext>
            </a:extLst>
          </p:cNvPr>
          <p:cNvSpPr txBox="1"/>
          <p:nvPr/>
        </p:nvSpPr>
        <p:spPr>
          <a:xfrm>
            <a:off x="2038773" y="1527015"/>
            <a:ext cx="7179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“Laser used for 2P imaging of neural activity (e.g., via 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  <a:hlinkClick r:id="rId2" tooltip="Learn more about GCaMP from ScienceDirect's AI-generated Topic Pages"/>
              </a:rPr>
              <a:t>GCaMP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 sensors) might incidentally depolarize the neurons of interest through activation of the opsin molecules.”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8D5BC1-BF9A-0564-E403-31F9726D98A9}"/>
              </a:ext>
            </a:extLst>
          </p:cNvPr>
          <p:cNvSpPr txBox="1"/>
          <p:nvPr/>
        </p:nvSpPr>
        <p:spPr>
          <a:xfrm>
            <a:off x="7653866" y="63956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ElsevierSans"/>
                <a:hlinkClick r:id="rId3" tooltip="Persistent link using digital object identifier"/>
              </a:rPr>
              <a:t>https://doi.org/10.1016/j.neuron.2022.01.008</a:t>
            </a:r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8171263-F7D2-B5EB-C984-8D268BAF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422" y="2843198"/>
            <a:ext cx="733908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60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14" y="-1068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Cross-talk Examples: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GCamp6s-CamkII</a:t>
            </a:r>
            <a:endParaRPr lang="en-US" sz="4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418457-F25E-DFE3-D69A-5B65DAD333E9}"/>
              </a:ext>
            </a:extLst>
          </p:cNvPr>
          <p:cNvGrpSpPr/>
          <p:nvPr/>
        </p:nvGrpSpPr>
        <p:grpSpPr>
          <a:xfrm>
            <a:off x="5490962" y="1577855"/>
            <a:ext cx="3512522" cy="583667"/>
            <a:chOff x="6002333" y="1746074"/>
            <a:chExt cx="3512522" cy="5836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B0A0A9-6F4C-0661-6767-DDBDB8631781}"/>
                </a:ext>
              </a:extLst>
            </p:cNvPr>
            <p:cNvCxnSpPr/>
            <p:nvPr/>
          </p:nvCxnSpPr>
          <p:spPr>
            <a:xfrm>
              <a:off x="6002333" y="2206631"/>
              <a:ext cx="782832" cy="0"/>
            </a:xfrm>
            <a:prstGeom prst="line">
              <a:avLst/>
            </a:prstGeom>
            <a:ln w="34925">
              <a:solidFill>
                <a:srgbClr val="250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94A550-05EB-A876-8DF4-7BD9B36ADC86}"/>
                </a:ext>
              </a:extLst>
            </p:cNvPr>
            <p:cNvSpPr txBox="1"/>
            <p:nvPr/>
          </p:nvSpPr>
          <p:spPr>
            <a:xfrm>
              <a:off x="6753447" y="2083520"/>
              <a:ext cx="27614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Sham stimuli trial, where </a:t>
              </a:r>
              <a:r>
                <a:rPr lang="en-US" sz="1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 power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= 0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94752B-8615-0D91-A277-25688D3DEEAB}"/>
                </a:ext>
              </a:extLst>
            </p:cNvPr>
            <p:cNvCxnSpPr/>
            <p:nvPr/>
          </p:nvCxnSpPr>
          <p:spPr>
            <a:xfrm>
              <a:off x="6002333" y="1869185"/>
              <a:ext cx="782832" cy="0"/>
            </a:xfrm>
            <a:prstGeom prst="line">
              <a:avLst/>
            </a:prstGeom>
            <a:ln w="34925">
              <a:solidFill>
                <a:srgbClr val="87FF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430F33-DDFF-254F-C236-FD94E887AE50}"/>
                </a:ext>
              </a:extLst>
            </p:cNvPr>
            <p:cNvSpPr txBox="1"/>
            <p:nvPr/>
          </p:nvSpPr>
          <p:spPr>
            <a:xfrm>
              <a:off x="6753447" y="1746074"/>
              <a:ext cx="27614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Stimuli trial, where </a:t>
              </a:r>
              <a:r>
                <a:rPr lang="en-US" sz="1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</a:t>
              </a: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&gt; 0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40EE5D3-98B3-8E68-2E44-CA28B6C5DC7C}"/>
              </a:ext>
            </a:extLst>
          </p:cNvPr>
          <p:cNvGrpSpPr/>
          <p:nvPr/>
        </p:nvGrpSpPr>
        <p:grpSpPr>
          <a:xfrm>
            <a:off x="2054159" y="1196580"/>
            <a:ext cx="3287120" cy="2180084"/>
            <a:chOff x="1814474" y="1480174"/>
            <a:chExt cx="3287120" cy="2180084"/>
          </a:xfrm>
        </p:grpSpPr>
        <p:pic>
          <p:nvPicPr>
            <p:cNvPr id="4" name="Picture 3" descr="Chart, histogram&#10;&#10;Description automatically generated">
              <a:extLst>
                <a:ext uri="{FF2B5EF4-FFF2-40B4-BE49-F238E27FC236}">
                  <a16:creationId xmlns:a16="http://schemas.microsoft.com/office/drawing/2014/main" id="{087F83BA-C6EF-561E-F39A-708FDB9D8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" r="50611"/>
            <a:stretch/>
          </p:blipFill>
          <p:spPr>
            <a:xfrm>
              <a:off x="1867564" y="1585087"/>
              <a:ext cx="2844939" cy="169325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0B36AF-E1D4-129D-6CF2-CCF27F7EAA48}"/>
                </a:ext>
              </a:extLst>
            </p:cNvPr>
            <p:cNvSpPr txBox="1"/>
            <p:nvPr/>
          </p:nvSpPr>
          <p:spPr>
            <a:xfrm rot="16200000">
              <a:off x="1290192" y="2004456"/>
              <a:ext cx="13255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Neural activities </a:t>
              </a:r>
            </a:p>
          </p:txBody>
        </p:sp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E533452C-897A-5B82-DCA1-7C33A1A2D5C4}"/>
                </a:ext>
              </a:extLst>
            </p:cNvPr>
            <p:cNvSpPr/>
            <p:nvPr/>
          </p:nvSpPr>
          <p:spPr>
            <a:xfrm>
              <a:off x="3241307" y="3166652"/>
              <a:ext cx="45719" cy="221281"/>
            </a:xfrm>
            <a:prstGeom prst="flowChartManualOperation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4D3D45-817F-EB7B-B178-999135D6A2A5}"/>
                </a:ext>
              </a:extLst>
            </p:cNvPr>
            <p:cNvSpPr txBox="1"/>
            <p:nvPr/>
          </p:nvSpPr>
          <p:spPr>
            <a:xfrm>
              <a:off x="3031057" y="3380448"/>
              <a:ext cx="675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</a:p>
          </p:txBody>
        </p:sp>
        <p:sp>
          <p:nvSpPr>
            <p:cNvPr id="8" name="Flowchart: Manual Operation 7">
              <a:extLst>
                <a:ext uri="{FF2B5EF4-FFF2-40B4-BE49-F238E27FC236}">
                  <a16:creationId xmlns:a16="http://schemas.microsoft.com/office/drawing/2014/main" id="{263B2A05-EAB3-1DDF-81B6-9E527A087222}"/>
                </a:ext>
              </a:extLst>
            </p:cNvPr>
            <p:cNvSpPr/>
            <p:nvPr/>
          </p:nvSpPr>
          <p:spPr>
            <a:xfrm>
              <a:off x="3970331" y="3169463"/>
              <a:ext cx="45719" cy="221281"/>
            </a:xfrm>
            <a:prstGeom prst="flowChartManualOperation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870727-246E-48AF-8E29-C9834FE8C3A2}"/>
                </a:ext>
              </a:extLst>
            </p:cNvPr>
            <p:cNvSpPr txBox="1"/>
            <p:nvPr/>
          </p:nvSpPr>
          <p:spPr>
            <a:xfrm>
              <a:off x="3760081" y="3383259"/>
              <a:ext cx="675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9C0677-7E64-8D61-8994-5AC43E6380EC}"/>
                </a:ext>
              </a:extLst>
            </p:cNvPr>
            <p:cNvSpPr txBox="1"/>
            <p:nvPr/>
          </p:nvSpPr>
          <p:spPr>
            <a:xfrm>
              <a:off x="2504764" y="1518764"/>
              <a:ext cx="259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Unit 1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C0B373-D6C1-1EA0-F7FB-2772F4C20D5D}"/>
                </a:ext>
              </a:extLst>
            </p:cNvPr>
            <p:cNvSpPr txBox="1"/>
            <p:nvPr/>
          </p:nvSpPr>
          <p:spPr>
            <a:xfrm>
              <a:off x="2245290" y="3278345"/>
              <a:ext cx="7857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2P Imaging start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D33954E-7F4B-B59B-9122-D9E3BFDA12E7}"/>
              </a:ext>
            </a:extLst>
          </p:cNvPr>
          <p:cNvGrpSpPr/>
          <p:nvPr/>
        </p:nvGrpSpPr>
        <p:grpSpPr>
          <a:xfrm>
            <a:off x="8299659" y="2844313"/>
            <a:ext cx="3791220" cy="2189612"/>
            <a:chOff x="6819515" y="2621752"/>
            <a:chExt cx="3791220" cy="2189612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EF25189E-999B-B82E-40ED-DDE7C358D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" r="50611"/>
            <a:stretch/>
          </p:blipFill>
          <p:spPr>
            <a:xfrm>
              <a:off x="6819515" y="2779552"/>
              <a:ext cx="2844939" cy="16932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20F6AC-D351-B4D8-EAD2-0BD43F9944D4}"/>
                </a:ext>
              </a:extLst>
            </p:cNvPr>
            <p:cNvSpPr txBox="1"/>
            <p:nvPr/>
          </p:nvSpPr>
          <p:spPr>
            <a:xfrm>
              <a:off x="7348384" y="4472810"/>
              <a:ext cx="7857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2P Imaging start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9D3612-DC80-5DFD-7510-5DFD48F3174D}"/>
                </a:ext>
              </a:extLst>
            </p:cNvPr>
            <p:cNvSpPr txBox="1"/>
            <p:nvPr/>
          </p:nvSpPr>
          <p:spPr>
            <a:xfrm>
              <a:off x="8013905" y="2621752"/>
              <a:ext cx="259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Unit 3</a:t>
              </a:r>
              <a:endParaRPr lang="en-US" dirty="0"/>
            </a:p>
          </p:txBody>
        </p:sp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CB24E9B-A0C8-CBF0-D15A-53DB9F4BBD82}"/>
                </a:ext>
              </a:extLst>
            </p:cNvPr>
            <p:cNvSpPr/>
            <p:nvPr/>
          </p:nvSpPr>
          <p:spPr>
            <a:xfrm>
              <a:off x="8618306" y="4320569"/>
              <a:ext cx="45719" cy="221281"/>
            </a:xfrm>
            <a:prstGeom prst="flowChartManualOperation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077CEB-93D3-B3B0-C090-17BD190F79CB}"/>
                </a:ext>
              </a:extLst>
            </p:cNvPr>
            <p:cNvSpPr txBox="1"/>
            <p:nvPr/>
          </p:nvSpPr>
          <p:spPr>
            <a:xfrm>
              <a:off x="8408056" y="4534365"/>
              <a:ext cx="675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7D2656-E60C-9BBB-B04B-7FA7490F9827}"/>
              </a:ext>
            </a:extLst>
          </p:cNvPr>
          <p:cNvGrpSpPr/>
          <p:nvPr/>
        </p:nvGrpSpPr>
        <p:grpSpPr>
          <a:xfrm>
            <a:off x="5690477" y="2882280"/>
            <a:ext cx="3508578" cy="2199325"/>
            <a:chOff x="976347" y="4336796"/>
            <a:chExt cx="3508578" cy="2199325"/>
          </a:xfrm>
        </p:grpSpPr>
        <p:pic>
          <p:nvPicPr>
            <p:cNvPr id="24" name="Picture 23" descr="Chart, histogram, scatter chart&#10;&#10;Description automatically generated">
              <a:extLst>
                <a:ext uri="{FF2B5EF4-FFF2-40B4-BE49-F238E27FC236}">
                  <a16:creationId xmlns:a16="http://schemas.microsoft.com/office/drawing/2014/main" id="{2B814D09-4BEA-07C5-867F-912BD2752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74" r="50433" b="-1"/>
            <a:stretch/>
          </p:blipFill>
          <p:spPr>
            <a:xfrm>
              <a:off x="976347" y="4341066"/>
              <a:ext cx="2855194" cy="182828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FD7271-ED8D-59BA-9C51-12D3F212EC3D}"/>
                </a:ext>
              </a:extLst>
            </p:cNvPr>
            <p:cNvSpPr txBox="1"/>
            <p:nvPr/>
          </p:nvSpPr>
          <p:spPr>
            <a:xfrm>
              <a:off x="1610466" y="6118511"/>
              <a:ext cx="7857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2P Imaging start</a:t>
              </a:r>
            </a:p>
          </p:txBody>
        </p:sp>
        <p:sp>
          <p:nvSpPr>
            <p:cNvPr id="29" name="Flowchart: Manual Operation 28">
              <a:extLst>
                <a:ext uri="{FF2B5EF4-FFF2-40B4-BE49-F238E27FC236}">
                  <a16:creationId xmlns:a16="http://schemas.microsoft.com/office/drawing/2014/main" id="{1B35AC4B-26C1-AFDC-5F3C-B4F6ABC79475}"/>
                </a:ext>
              </a:extLst>
            </p:cNvPr>
            <p:cNvSpPr/>
            <p:nvPr/>
          </p:nvSpPr>
          <p:spPr>
            <a:xfrm>
              <a:off x="2763924" y="6045326"/>
              <a:ext cx="45719" cy="221281"/>
            </a:xfrm>
            <a:prstGeom prst="flowChartManualOperation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E006B-882F-20AD-55A1-E98DE2CA7508}"/>
                </a:ext>
              </a:extLst>
            </p:cNvPr>
            <p:cNvSpPr txBox="1"/>
            <p:nvPr/>
          </p:nvSpPr>
          <p:spPr>
            <a:xfrm>
              <a:off x="2553674" y="6259122"/>
              <a:ext cx="675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66FC9A-8B4C-0CDA-7678-EC497361D2DB}"/>
                </a:ext>
              </a:extLst>
            </p:cNvPr>
            <p:cNvSpPr txBox="1"/>
            <p:nvPr/>
          </p:nvSpPr>
          <p:spPr>
            <a:xfrm>
              <a:off x="1888095" y="4336796"/>
              <a:ext cx="259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Unit 2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8BEFE3-7DEB-C6E9-D0B0-84350F199C3A}"/>
              </a:ext>
            </a:extLst>
          </p:cNvPr>
          <p:cNvGrpSpPr/>
          <p:nvPr/>
        </p:nvGrpSpPr>
        <p:grpSpPr>
          <a:xfrm>
            <a:off x="2140672" y="4724044"/>
            <a:ext cx="3263325" cy="2152114"/>
            <a:chOff x="2140672" y="4724044"/>
            <a:chExt cx="3263325" cy="2152114"/>
          </a:xfrm>
        </p:grpSpPr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4928F773-07EB-7E14-5E8A-369492C59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2" r="50794"/>
            <a:stretch/>
          </p:blipFill>
          <p:spPr>
            <a:xfrm>
              <a:off x="2140672" y="4739433"/>
              <a:ext cx="2834403" cy="175049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DAD67-1C53-D90C-4A1A-EE3ECB17BF98}"/>
                </a:ext>
              </a:extLst>
            </p:cNvPr>
            <p:cNvSpPr txBox="1"/>
            <p:nvPr/>
          </p:nvSpPr>
          <p:spPr>
            <a:xfrm>
              <a:off x="2807167" y="4724044"/>
              <a:ext cx="259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Unit 4</a:t>
              </a:r>
              <a:endParaRPr lang="en-US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4D51F5BD-12D5-DCF5-B848-10707BC3B608}"/>
                </a:ext>
              </a:extLst>
            </p:cNvPr>
            <p:cNvSpPr/>
            <p:nvPr/>
          </p:nvSpPr>
          <p:spPr>
            <a:xfrm>
              <a:off x="3933776" y="6385363"/>
              <a:ext cx="45719" cy="221281"/>
            </a:xfrm>
            <a:prstGeom prst="flowChartManualOperation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990422-F3A0-0CDA-5204-392F8EAFE6EF}"/>
                </a:ext>
              </a:extLst>
            </p:cNvPr>
            <p:cNvSpPr txBox="1"/>
            <p:nvPr/>
          </p:nvSpPr>
          <p:spPr>
            <a:xfrm>
              <a:off x="3723526" y="6599159"/>
              <a:ext cx="675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493DA7-C897-C9D9-2722-272E13A8FFF5}"/>
                </a:ext>
              </a:extLst>
            </p:cNvPr>
            <p:cNvSpPr txBox="1"/>
            <p:nvPr/>
          </p:nvSpPr>
          <p:spPr>
            <a:xfrm>
              <a:off x="2734649" y="6505313"/>
              <a:ext cx="7857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2P Imaging 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1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59" y="1907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SLM: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GCamp6s-CamkII, Cross-talk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E22044-0B8A-26F7-04E1-306A50F8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76" y="1618826"/>
            <a:ext cx="7335366" cy="29105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BE4655-2418-5279-3A61-82D893EE8235}"/>
              </a:ext>
            </a:extLst>
          </p:cNvPr>
          <p:cNvSpPr txBox="1"/>
          <p:nvPr/>
        </p:nvSpPr>
        <p:spPr>
          <a:xfrm>
            <a:off x="2476500" y="5347124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FOV: 512 x 512 pixels,  697.2 x 697.2 µm,   3 Planes with inter plane &gt; 40 µm</a:t>
            </a:r>
          </a:p>
          <a:p>
            <a:r>
              <a:rPr lang="en-US" dirty="0"/>
              <a:t>Sampling rate: 6.9 Hz</a:t>
            </a:r>
          </a:p>
          <a:p>
            <a:r>
              <a:rPr lang="en-US" b="1" dirty="0"/>
              <a:t>2P laser scanning power   &lt;  30 </a:t>
            </a:r>
            <a:r>
              <a:rPr lang="en-US" b="1" dirty="0" err="1"/>
              <a:t>mW</a:t>
            </a:r>
            <a:r>
              <a:rPr lang="en-US" b="1" dirty="0"/>
              <a:t>  is safe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19EE4-B7FD-51F6-EA3B-F66E68083026}"/>
              </a:ext>
            </a:extLst>
          </p:cNvPr>
          <p:cNvSpPr txBox="1"/>
          <p:nvPr/>
        </p:nvSpPr>
        <p:spPr>
          <a:xfrm>
            <a:off x="2476500" y="4977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ffectLst/>
              </a:rPr>
              <a:t>Cross-talk of ChroME2f</a:t>
            </a:r>
          </a:p>
        </p:txBody>
      </p:sp>
    </p:spTree>
    <p:extLst>
      <p:ext uri="{BB962C8B-B14F-4D97-AF65-F5344CB8AC3E}">
        <p14:creationId xmlns:p14="http://schemas.microsoft.com/office/powerpoint/2010/main" val="2233911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5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Limited</a:t>
            </a:r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 SLM Targets: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GCamp6s-CamkII</a:t>
            </a:r>
            <a:endParaRPr lang="en-US" sz="4000" dirty="0"/>
          </a:p>
        </p:txBody>
      </p:sp>
      <p:pic>
        <p:nvPicPr>
          <p:cNvPr id="4" name="Picture 3" descr="A picture containing red&#10;&#10;Description automatically generated">
            <a:extLst>
              <a:ext uri="{FF2B5EF4-FFF2-40B4-BE49-F238E27FC236}">
                <a16:creationId xmlns:a16="http://schemas.microsoft.com/office/drawing/2014/main" id="{12E1ED5D-8B84-D568-FDD6-07562F9C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14" y="1847426"/>
            <a:ext cx="3447627" cy="3447627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E7F7D68-94B7-33B6-08E0-6B28410D2EDD}"/>
              </a:ext>
            </a:extLst>
          </p:cNvPr>
          <p:cNvSpPr/>
          <p:nvPr/>
        </p:nvSpPr>
        <p:spPr>
          <a:xfrm rot="11820995">
            <a:off x="4232527" y="2869913"/>
            <a:ext cx="135025" cy="30546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E8BA218-9144-27E9-5977-BC2AC098C9EB}"/>
              </a:ext>
            </a:extLst>
          </p:cNvPr>
          <p:cNvSpPr/>
          <p:nvPr/>
        </p:nvSpPr>
        <p:spPr>
          <a:xfrm rot="11820995">
            <a:off x="4550025" y="3943063"/>
            <a:ext cx="135025" cy="30546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D08C6-D297-C0F3-0E2A-63B45BD52CD0}"/>
              </a:ext>
            </a:extLst>
          </p:cNvPr>
          <p:cNvSpPr txBox="1"/>
          <p:nvPr/>
        </p:nvSpPr>
        <p:spPr>
          <a:xfrm>
            <a:off x="5968155" y="2099313"/>
            <a:ext cx="48014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Summary from </a:t>
            </a:r>
            <a:r>
              <a:rPr lang="en-US" b="1" dirty="0"/>
              <a:t>multiple recording days from 3 mice: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Less than &lt; 8 SLM targets could found across multiple planes within the </a:t>
            </a:r>
            <a:r>
              <a:rPr lang="en-US" sz="1800" dirty="0"/>
              <a:t>697.2 x 697.2 µm, within depth between 80 µm and 240 µm.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11AE9-8995-2A8F-0172-0BA2E80F6584}"/>
              </a:ext>
            </a:extLst>
          </p:cNvPr>
          <p:cNvSpPr txBox="1"/>
          <p:nvPr/>
        </p:nvSpPr>
        <p:spPr>
          <a:xfrm>
            <a:off x="1765100" y="14018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 2P FOV, Red Channels (mRuby3)</a:t>
            </a:r>
          </a:p>
        </p:txBody>
      </p:sp>
    </p:spTree>
    <p:extLst>
      <p:ext uri="{BB962C8B-B14F-4D97-AF65-F5344CB8AC3E}">
        <p14:creationId xmlns:p14="http://schemas.microsoft.com/office/powerpoint/2010/main" val="407053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5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Limited</a:t>
            </a:r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 SLM Targets: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GCamp6s-CamkII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11AE9-8995-2A8F-0172-0BA2E80F6584}"/>
              </a:ext>
            </a:extLst>
          </p:cNvPr>
          <p:cNvSpPr txBox="1"/>
          <p:nvPr/>
        </p:nvSpPr>
        <p:spPr>
          <a:xfrm>
            <a:off x="1765100" y="14018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 Brain Slice, Red (mRuby3)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27D91-F939-D1C9-C6FE-CE877FD7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79" y="1771160"/>
            <a:ext cx="4920776" cy="4947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82392-8639-B8B4-7E86-B204D9598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5" t="793" r="50318" b="53714"/>
          <a:stretch/>
        </p:blipFill>
        <p:spPr>
          <a:xfrm rot="801025" flipH="1">
            <a:off x="6588137" y="2072051"/>
            <a:ext cx="3148189" cy="4631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F9B7A1-B5E9-6256-FBCD-690CC0C15077}"/>
              </a:ext>
            </a:extLst>
          </p:cNvPr>
          <p:cNvSpPr txBox="1"/>
          <p:nvPr/>
        </p:nvSpPr>
        <p:spPr>
          <a:xfrm>
            <a:off x="8226859" y="1363695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 by google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2F9D4-FB26-817A-C003-7B998E87374C}"/>
              </a:ext>
            </a:extLst>
          </p:cNvPr>
          <p:cNvSpPr txBox="1"/>
          <p:nvPr/>
        </p:nvSpPr>
        <p:spPr>
          <a:xfrm>
            <a:off x="9685867" y="5701044"/>
            <a:ext cx="2646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Almost no cells at layer II&amp;III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58F483-714E-B0A2-7D15-07B9D4E2A2EB}"/>
              </a:ext>
            </a:extLst>
          </p:cNvPr>
          <p:cNvCxnSpPr>
            <a:cxnSpLocks/>
          </p:cNvCxnSpPr>
          <p:nvPr/>
        </p:nvCxnSpPr>
        <p:spPr>
          <a:xfrm flipH="1">
            <a:off x="4033945" y="3592536"/>
            <a:ext cx="395815" cy="369332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EE45BC-85A4-1B93-7007-808126F13E1A}"/>
              </a:ext>
            </a:extLst>
          </p:cNvPr>
          <p:cNvSpPr txBox="1"/>
          <p:nvPr/>
        </p:nvSpPr>
        <p:spPr>
          <a:xfrm>
            <a:off x="4246880" y="3592536"/>
            <a:ext cx="1803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2p imaging range</a:t>
            </a:r>
          </a:p>
        </p:txBody>
      </p:sp>
    </p:spTree>
    <p:extLst>
      <p:ext uri="{BB962C8B-B14F-4D97-AF65-F5344CB8AC3E}">
        <p14:creationId xmlns:p14="http://schemas.microsoft.com/office/powerpoint/2010/main" val="3514208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D2A71B-382C-6A9B-AE11-F9F7F9E99A81}"/>
              </a:ext>
            </a:extLst>
          </p:cNvPr>
          <p:cNvSpPr/>
          <p:nvPr/>
        </p:nvSpPr>
        <p:spPr>
          <a:xfrm rot="5400000">
            <a:off x="6788582" y="812204"/>
            <a:ext cx="1491345" cy="2121159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28000">
                <a:srgbClr val="FFC000">
                  <a:alpha val="50000"/>
                </a:srgbClr>
              </a:gs>
              <a:gs pos="6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82" name="Table 6181">
            <a:extLst>
              <a:ext uri="{FF2B5EF4-FFF2-40B4-BE49-F238E27FC236}">
                <a16:creationId xmlns:a16="http://schemas.microsoft.com/office/drawing/2014/main" id="{A89609DE-1502-099A-6834-F8EF79CA0DA5}"/>
              </a:ext>
            </a:extLst>
          </p:cNvPr>
          <p:cNvGraphicFramePr>
            <a:graphicFrameLocks noGrp="1"/>
          </p:cNvGraphicFramePr>
          <p:nvPr/>
        </p:nvGraphicFramePr>
        <p:xfrm>
          <a:off x="2261543" y="1699749"/>
          <a:ext cx="8446566" cy="36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791">
                  <a:extLst>
                    <a:ext uri="{9D8B030D-6E8A-4147-A177-3AD203B41FA5}">
                      <a16:colId xmlns:a16="http://schemas.microsoft.com/office/drawing/2014/main" val="3719688331"/>
                    </a:ext>
                  </a:extLst>
                </a:gridCol>
                <a:gridCol w="2124829">
                  <a:extLst>
                    <a:ext uri="{9D8B030D-6E8A-4147-A177-3AD203B41FA5}">
                      <a16:colId xmlns:a16="http://schemas.microsoft.com/office/drawing/2014/main" val="1907406057"/>
                    </a:ext>
                  </a:extLst>
                </a:gridCol>
                <a:gridCol w="2118250">
                  <a:extLst>
                    <a:ext uri="{9D8B030D-6E8A-4147-A177-3AD203B41FA5}">
                      <a16:colId xmlns:a16="http://schemas.microsoft.com/office/drawing/2014/main" val="3803807165"/>
                    </a:ext>
                  </a:extLst>
                </a:gridCol>
                <a:gridCol w="2116696">
                  <a:extLst>
                    <a:ext uri="{9D8B030D-6E8A-4147-A177-3AD203B41FA5}">
                      <a16:colId xmlns:a16="http://schemas.microsoft.com/office/drawing/2014/main" val="329330623"/>
                    </a:ext>
                  </a:extLst>
                </a:gridCol>
              </a:tblGrid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vGluT1-Ai203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2)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GCamp6s-CamkII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Emx1.Cre-Ai96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1)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443727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19133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148680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211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899723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5984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948" y="329284"/>
            <a:ext cx="9829587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-50" dirty="0">
                <a:solidFill>
                  <a:srgbClr val="01204E"/>
                </a:solidFill>
              </a:rPr>
              <a:t>Evaluation of Three Animal Strategies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CCDF2-AA96-7A8B-2597-25391B1119F6}"/>
              </a:ext>
            </a:extLst>
          </p:cNvPr>
          <p:cNvSpPr/>
          <p:nvPr/>
        </p:nvSpPr>
        <p:spPr>
          <a:xfrm>
            <a:off x="77723" y="3484395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9A7E80-4A3A-910E-F8CA-19EA8A07FFE5}"/>
              </a:ext>
            </a:extLst>
          </p:cNvPr>
          <p:cNvSpPr/>
          <p:nvPr/>
        </p:nvSpPr>
        <p:spPr>
          <a:xfrm>
            <a:off x="254390" y="3269744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BC6E3A-363E-674E-30B2-1A725347F280}"/>
              </a:ext>
            </a:extLst>
          </p:cNvPr>
          <p:cNvSpPr/>
          <p:nvPr/>
        </p:nvSpPr>
        <p:spPr>
          <a:xfrm>
            <a:off x="2315481" y="25674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1755DB-6C2C-E3F6-0810-B5E89FB42734}"/>
              </a:ext>
            </a:extLst>
          </p:cNvPr>
          <p:cNvSpPr/>
          <p:nvPr/>
        </p:nvSpPr>
        <p:spPr>
          <a:xfrm>
            <a:off x="2315481" y="42987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1065C2-38B5-C2F8-CA15-AAB48F419580}"/>
              </a:ext>
            </a:extLst>
          </p:cNvPr>
          <p:cNvSpPr/>
          <p:nvPr/>
        </p:nvSpPr>
        <p:spPr>
          <a:xfrm>
            <a:off x="2315481" y="3690276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F0F06D-4CC4-61BA-23B8-805D0B1C357B}"/>
              </a:ext>
            </a:extLst>
          </p:cNvPr>
          <p:cNvSpPr/>
          <p:nvPr/>
        </p:nvSpPr>
        <p:spPr>
          <a:xfrm>
            <a:off x="2315481" y="3135752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230E9C9-ABD5-033A-2188-EC6C0490449D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1032544" y="2708181"/>
            <a:ext cx="1282937" cy="91399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D7BE574-1449-701A-61F7-5C5D9500F1B0}"/>
              </a:ext>
            </a:extLst>
          </p:cNvPr>
          <p:cNvSpPr/>
          <p:nvPr/>
        </p:nvSpPr>
        <p:spPr>
          <a:xfrm>
            <a:off x="2598353" y="2456229"/>
            <a:ext cx="4532651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quality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184D4-B4A2-B3C5-CE3F-3B47CA44272D}"/>
              </a:ext>
            </a:extLst>
          </p:cNvPr>
          <p:cNvSpPr/>
          <p:nvPr/>
        </p:nvSpPr>
        <p:spPr>
          <a:xfrm>
            <a:off x="2598353" y="3050688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 population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9BF8F5-65B4-C8E8-F823-030197C1C9F3}"/>
              </a:ext>
            </a:extLst>
          </p:cNvPr>
          <p:cNvSpPr/>
          <p:nvPr/>
        </p:nvSpPr>
        <p:spPr>
          <a:xfrm>
            <a:off x="2598353" y="3622179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SLM populations</a:t>
            </a:r>
          </a:p>
        </p:txBody>
      </p:sp>
      <p:sp>
        <p:nvSpPr>
          <p:cNvPr id="6144" name="Rectangle: Rounded Corners 6143">
            <a:extLst>
              <a:ext uri="{FF2B5EF4-FFF2-40B4-BE49-F238E27FC236}">
                <a16:creationId xmlns:a16="http://schemas.microsoft.com/office/drawing/2014/main" id="{90D0A88A-924F-E570-3CEA-4110AA3B3D13}"/>
              </a:ext>
            </a:extLst>
          </p:cNvPr>
          <p:cNvSpPr/>
          <p:nvPr/>
        </p:nvSpPr>
        <p:spPr>
          <a:xfrm>
            <a:off x="2598353" y="4201990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‘Cross-talk’</a:t>
            </a:r>
          </a:p>
        </p:txBody>
      </p:sp>
      <p:cxnSp>
        <p:nvCxnSpPr>
          <p:cNvPr id="6145" name="Connector: Curved 6144">
            <a:extLst>
              <a:ext uri="{FF2B5EF4-FFF2-40B4-BE49-F238E27FC236}">
                <a16:creationId xmlns:a16="http://schemas.microsoft.com/office/drawing/2014/main" id="{C734F82F-220A-C68E-DC21-639A3DE808F6}"/>
              </a:ext>
            </a:extLst>
          </p:cNvPr>
          <p:cNvCxnSpPr>
            <a:cxnSpLocks/>
            <a:stCxn id="16" idx="3"/>
            <a:endCxn id="24" idx="2"/>
          </p:cNvCxnSpPr>
          <p:nvPr/>
        </p:nvCxnSpPr>
        <p:spPr>
          <a:xfrm flipV="1">
            <a:off x="1032544" y="3276459"/>
            <a:ext cx="1282937" cy="345720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Rectangle: Rounded Corners 6148">
            <a:extLst>
              <a:ext uri="{FF2B5EF4-FFF2-40B4-BE49-F238E27FC236}">
                <a16:creationId xmlns:a16="http://schemas.microsoft.com/office/drawing/2014/main" id="{90973480-D1BF-0584-91FA-6C167699202A}"/>
              </a:ext>
            </a:extLst>
          </p:cNvPr>
          <p:cNvSpPr/>
          <p:nvPr/>
        </p:nvSpPr>
        <p:spPr>
          <a:xfrm>
            <a:off x="2598353" y="4795083"/>
            <a:ext cx="2980145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</a:t>
            </a:r>
          </a:p>
        </p:txBody>
      </p:sp>
      <p:sp>
        <p:nvSpPr>
          <p:cNvPr id="6150" name="Oval 6149">
            <a:extLst>
              <a:ext uri="{FF2B5EF4-FFF2-40B4-BE49-F238E27FC236}">
                <a16:creationId xmlns:a16="http://schemas.microsoft.com/office/drawing/2014/main" id="{4532782F-57CF-DDE8-5E78-D9AEEF785043}"/>
              </a:ext>
            </a:extLst>
          </p:cNvPr>
          <p:cNvSpPr/>
          <p:nvPr/>
        </p:nvSpPr>
        <p:spPr>
          <a:xfrm>
            <a:off x="2315481" y="4895633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51" name="Connector: Curved 6150">
            <a:extLst>
              <a:ext uri="{FF2B5EF4-FFF2-40B4-BE49-F238E27FC236}">
                <a16:creationId xmlns:a16="http://schemas.microsoft.com/office/drawing/2014/main" id="{DE7C56B9-7B1F-296D-4AEC-669ECCDFE34F}"/>
              </a:ext>
            </a:extLst>
          </p:cNvPr>
          <p:cNvCxnSpPr>
            <a:cxnSpLocks/>
            <a:stCxn id="16" idx="3"/>
            <a:endCxn id="23" idx="2"/>
          </p:cNvCxnSpPr>
          <p:nvPr/>
        </p:nvCxnSpPr>
        <p:spPr>
          <a:xfrm>
            <a:off x="1032544" y="3622179"/>
            <a:ext cx="1282937" cy="208804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Connector: Curved 6153">
            <a:extLst>
              <a:ext uri="{FF2B5EF4-FFF2-40B4-BE49-F238E27FC236}">
                <a16:creationId xmlns:a16="http://schemas.microsoft.com/office/drawing/2014/main" id="{014EDBEF-D5C0-8D9C-B451-B8A2DB7AF483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>
            <a:off x="1032544" y="3622179"/>
            <a:ext cx="1282937" cy="81730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8" name="Connector: Curved 6157">
            <a:extLst>
              <a:ext uri="{FF2B5EF4-FFF2-40B4-BE49-F238E27FC236}">
                <a16:creationId xmlns:a16="http://schemas.microsoft.com/office/drawing/2014/main" id="{E19232AB-3953-9432-562A-CA98FEF18D91}"/>
              </a:ext>
            </a:extLst>
          </p:cNvPr>
          <p:cNvCxnSpPr>
            <a:cxnSpLocks/>
            <a:stCxn id="16" idx="3"/>
            <a:endCxn id="6150" idx="2"/>
          </p:cNvCxnSpPr>
          <p:nvPr/>
        </p:nvCxnSpPr>
        <p:spPr>
          <a:xfrm>
            <a:off x="1032544" y="3622179"/>
            <a:ext cx="1282937" cy="1414161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92" name="Group 6191">
            <a:extLst>
              <a:ext uri="{FF2B5EF4-FFF2-40B4-BE49-F238E27FC236}">
                <a16:creationId xmlns:a16="http://schemas.microsoft.com/office/drawing/2014/main" id="{13849045-D302-30AA-6D0F-AD1510365668}"/>
              </a:ext>
            </a:extLst>
          </p:cNvPr>
          <p:cNvGrpSpPr/>
          <p:nvPr/>
        </p:nvGrpSpPr>
        <p:grpSpPr>
          <a:xfrm>
            <a:off x="4701197" y="2681999"/>
            <a:ext cx="1110341" cy="143070"/>
            <a:chOff x="4727510" y="5859624"/>
            <a:chExt cx="1110341" cy="143070"/>
          </a:xfrm>
        </p:grpSpPr>
        <p:sp>
          <p:nvSpPr>
            <p:cNvPr id="6188" name="Rectangle: Rounded Corners 6187">
              <a:extLst>
                <a:ext uri="{FF2B5EF4-FFF2-40B4-BE49-F238E27FC236}">
                  <a16:creationId xmlns:a16="http://schemas.microsoft.com/office/drawing/2014/main" id="{59A40905-EF0C-0F25-7877-302F8114D36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9" name="Rectangle: Rounded Corners 6188">
              <a:extLst>
                <a:ext uri="{FF2B5EF4-FFF2-40B4-BE49-F238E27FC236}">
                  <a16:creationId xmlns:a16="http://schemas.microsoft.com/office/drawing/2014/main" id="{F057C8CE-4591-67C4-58C5-BEBC3964357D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0" name="Rectangle: Rounded Corners 6189">
              <a:extLst>
                <a:ext uri="{FF2B5EF4-FFF2-40B4-BE49-F238E27FC236}">
                  <a16:creationId xmlns:a16="http://schemas.microsoft.com/office/drawing/2014/main" id="{1B5426BA-57EB-1941-E2EA-9C19728628C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1" name="Rectangle: Rounded Corners 6190">
              <a:extLst>
                <a:ext uri="{FF2B5EF4-FFF2-40B4-BE49-F238E27FC236}">
                  <a16:creationId xmlns:a16="http://schemas.microsoft.com/office/drawing/2014/main" id="{7DB34753-F892-FC2E-7ABB-F967C4E769A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3" name="Group 6192">
            <a:extLst>
              <a:ext uri="{FF2B5EF4-FFF2-40B4-BE49-F238E27FC236}">
                <a16:creationId xmlns:a16="http://schemas.microsoft.com/office/drawing/2014/main" id="{53CAAEB6-B876-9DA8-AB28-B7724BD534E5}"/>
              </a:ext>
            </a:extLst>
          </p:cNvPr>
          <p:cNvGrpSpPr/>
          <p:nvPr/>
        </p:nvGrpSpPr>
        <p:grpSpPr>
          <a:xfrm>
            <a:off x="4690311" y="3269634"/>
            <a:ext cx="1110341" cy="143070"/>
            <a:chOff x="4727510" y="5859624"/>
            <a:chExt cx="1110341" cy="143070"/>
          </a:xfrm>
        </p:grpSpPr>
        <p:sp>
          <p:nvSpPr>
            <p:cNvPr id="6194" name="Rectangle: Rounded Corners 6193">
              <a:extLst>
                <a:ext uri="{FF2B5EF4-FFF2-40B4-BE49-F238E27FC236}">
                  <a16:creationId xmlns:a16="http://schemas.microsoft.com/office/drawing/2014/main" id="{D613A915-657A-1C1F-2E70-73115703E721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5" name="Rectangle: Rounded Corners 6194">
              <a:extLst>
                <a:ext uri="{FF2B5EF4-FFF2-40B4-BE49-F238E27FC236}">
                  <a16:creationId xmlns:a16="http://schemas.microsoft.com/office/drawing/2014/main" id="{6E5DA624-AE06-EBB6-48F3-425835D2CB51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6" name="Rectangle: Rounded Corners 6195">
              <a:extLst>
                <a:ext uri="{FF2B5EF4-FFF2-40B4-BE49-F238E27FC236}">
                  <a16:creationId xmlns:a16="http://schemas.microsoft.com/office/drawing/2014/main" id="{EF7185F9-D60B-76BE-B9EE-8C8D32B50B7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7" name="Rectangle: Rounded Corners 6196">
              <a:extLst>
                <a:ext uri="{FF2B5EF4-FFF2-40B4-BE49-F238E27FC236}">
                  <a16:creationId xmlns:a16="http://schemas.microsoft.com/office/drawing/2014/main" id="{9D9F4360-C9B3-3148-5035-FE3D2B2BCADE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D10081EA-0CE9-5EBA-3234-93AA24AA7288}"/>
              </a:ext>
            </a:extLst>
          </p:cNvPr>
          <p:cNvGrpSpPr/>
          <p:nvPr/>
        </p:nvGrpSpPr>
        <p:grpSpPr>
          <a:xfrm>
            <a:off x="4690311" y="3777187"/>
            <a:ext cx="1110341" cy="143070"/>
            <a:chOff x="4727510" y="5859624"/>
            <a:chExt cx="1110341" cy="143070"/>
          </a:xfrm>
        </p:grpSpPr>
        <p:sp>
          <p:nvSpPr>
            <p:cNvPr id="6199" name="Rectangle: Rounded Corners 6198">
              <a:extLst>
                <a:ext uri="{FF2B5EF4-FFF2-40B4-BE49-F238E27FC236}">
                  <a16:creationId xmlns:a16="http://schemas.microsoft.com/office/drawing/2014/main" id="{F14A261A-0C4D-2FCC-090C-840F66298E29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0" name="Rectangle: Rounded Corners 6199">
              <a:extLst>
                <a:ext uri="{FF2B5EF4-FFF2-40B4-BE49-F238E27FC236}">
                  <a16:creationId xmlns:a16="http://schemas.microsoft.com/office/drawing/2014/main" id="{D6EA03E1-320D-73FF-6156-182D2F9314D5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1" name="Rectangle: Rounded Corners 6200">
              <a:extLst>
                <a:ext uri="{FF2B5EF4-FFF2-40B4-BE49-F238E27FC236}">
                  <a16:creationId xmlns:a16="http://schemas.microsoft.com/office/drawing/2014/main" id="{1A0F89D9-543D-9C35-ACED-391A5E5B802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2" name="Rectangle: Rounded Corners 6201">
              <a:extLst>
                <a:ext uri="{FF2B5EF4-FFF2-40B4-BE49-F238E27FC236}">
                  <a16:creationId xmlns:a16="http://schemas.microsoft.com/office/drawing/2014/main" id="{55235E6B-B43E-59B6-6AA2-EB0D79D8C8A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3" name="Group 6202">
            <a:extLst>
              <a:ext uri="{FF2B5EF4-FFF2-40B4-BE49-F238E27FC236}">
                <a16:creationId xmlns:a16="http://schemas.microsoft.com/office/drawing/2014/main" id="{22B9D183-0DD8-2100-7FB4-8C9698651B5E}"/>
              </a:ext>
            </a:extLst>
          </p:cNvPr>
          <p:cNvGrpSpPr/>
          <p:nvPr/>
        </p:nvGrpSpPr>
        <p:grpSpPr>
          <a:xfrm>
            <a:off x="4690311" y="4371646"/>
            <a:ext cx="1110341" cy="143070"/>
            <a:chOff x="4727510" y="5859624"/>
            <a:chExt cx="1110341" cy="143070"/>
          </a:xfrm>
        </p:grpSpPr>
        <p:sp>
          <p:nvSpPr>
            <p:cNvPr id="6204" name="Rectangle: Rounded Corners 6203">
              <a:extLst>
                <a:ext uri="{FF2B5EF4-FFF2-40B4-BE49-F238E27FC236}">
                  <a16:creationId xmlns:a16="http://schemas.microsoft.com/office/drawing/2014/main" id="{13861D87-8F0D-17B2-EFE7-57752B4BD91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5" name="Rectangle: Rounded Corners 6204">
              <a:extLst>
                <a:ext uri="{FF2B5EF4-FFF2-40B4-BE49-F238E27FC236}">
                  <a16:creationId xmlns:a16="http://schemas.microsoft.com/office/drawing/2014/main" id="{D167444E-4489-424A-1A86-48451B448FD4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6" name="Rectangle: Rounded Corners 6205">
              <a:extLst>
                <a:ext uri="{FF2B5EF4-FFF2-40B4-BE49-F238E27FC236}">
                  <a16:creationId xmlns:a16="http://schemas.microsoft.com/office/drawing/2014/main" id="{1C201848-0675-8E78-2200-F857F4130D3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7" name="Rectangle: Rounded Corners 6206">
              <a:extLst>
                <a:ext uri="{FF2B5EF4-FFF2-40B4-BE49-F238E27FC236}">
                  <a16:creationId xmlns:a16="http://schemas.microsoft.com/office/drawing/2014/main" id="{E94502F6-0F8B-CDAC-A3B2-07041B07139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8" name="Group 6207">
            <a:extLst>
              <a:ext uri="{FF2B5EF4-FFF2-40B4-BE49-F238E27FC236}">
                <a16:creationId xmlns:a16="http://schemas.microsoft.com/office/drawing/2014/main" id="{3D1E8354-065C-7477-A471-FE4EB46444FC}"/>
              </a:ext>
            </a:extLst>
          </p:cNvPr>
          <p:cNvGrpSpPr/>
          <p:nvPr/>
        </p:nvGrpSpPr>
        <p:grpSpPr>
          <a:xfrm>
            <a:off x="4690311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09" name="Rectangle: Rounded Corners 6208">
              <a:extLst>
                <a:ext uri="{FF2B5EF4-FFF2-40B4-BE49-F238E27FC236}">
                  <a16:creationId xmlns:a16="http://schemas.microsoft.com/office/drawing/2014/main" id="{30C3F730-7739-18EF-5F98-E0CD6816A07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0" name="Rectangle: Rounded Corners 6209">
              <a:extLst>
                <a:ext uri="{FF2B5EF4-FFF2-40B4-BE49-F238E27FC236}">
                  <a16:creationId xmlns:a16="http://schemas.microsoft.com/office/drawing/2014/main" id="{657FA0C2-1732-1A2A-74E8-3F32DBB501C3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1" name="Rectangle: Rounded Corners 6210">
              <a:extLst>
                <a:ext uri="{FF2B5EF4-FFF2-40B4-BE49-F238E27FC236}">
                  <a16:creationId xmlns:a16="http://schemas.microsoft.com/office/drawing/2014/main" id="{825E1AB0-717F-4919-16D4-A64378AEB084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2" name="Rectangle: Rounded Corners 6211">
              <a:extLst>
                <a:ext uri="{FF2B5EF4-FFF2-40B4-BE49-F238E27FC236}">
                  <a16:creationId xmlns:a16="http://schemas.microsoft.com/office/drawing/2014/main" id="{67B23D93-71CA-B9BB-D7B7-15D32708927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3" name="Group 6212">
            <a:extLst>
              <a:ext uri="{FF2B5EF4-FFF2-40B4-BE49-F238E27FC236}">
                <a16:creationId xmlns:a16="http://schemas.microsoft.com/office/drawing/2014/main" id="{8DD1F3C8-0269-3D13-4F45-733709B091FE}"/>
              </a:ext>
            </a:extLst>
          </p:cNvPr>
          <p:cNvGrpSpPr/>
          <p:nvPr/>
        </p:nvGrpSpPr>
        <p:grpSpPr>
          <a:xfrm>
            <a:off x="6828266" y="2681999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4" name="Rectangle: Rounded Corners 6213">
              <a:extLst>
                <a:ext uri="{FF2B5EF4-FFF2-40B4-BE49-F238E27FC236}">
                  <a16:creationId xmlns:a16="http://schemas.microsoft.com/office/drawing/2014/main" id="{DA472510-E33B-55F9-BFA7-EEDF8554BE2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5" name="Rectangle: Rounded Corners 6214">
              <a:extLst>
                <a:ext uri="{FF2B5EF4-FFF2-40B4-BE49-F238E27FC236}">
                  <a16:creationId xmlns:a16="http://schemas.microsoft.com/office/drawing/2014/main" id="{C849564A-AC87-B39C-0BE8-D92371C4846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6" name="Rectangle: Rounded Corners 6215">
              <a:extLst>
                <a:ext uri="{FF2B5EF4-FFF2-40B4-BE49-F238E27FC236}">
                  <a16:creationId xmlns:a16="http://schemas.microsoft.com/office/drawing/2014/main" id="{42E64FC2-E275-72DD-3D1B-133220CA761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7" name="Rectangle: Rounded Corners 6216">
              <a:extLst>
                <a:ext uri="{FF2B5EF4-FFF2-40B4-BE49-F238E27FC236}">
                  <a16:creationId xmlns:a16="http://schemas.microsoft.com/office/drawing/2014/main" id="{AFDF03D8-1867-3CF5-E3DB-20C605DC649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8" name="Group 6217">
            <a:extLst>
              <a:ext uri="{FF2B5EF4-FFF2-40B4-BE49-F238E27FC236}">
                <a16:creationId xmlns:a16="http://schemas.microsoft.com/office/drawing/2014/main" id="{BD2D7D04-0AC0-BAC2-9DA6-AD92B477E87F}"/>
              </a:ext>
            </a:extLst>
          </p:cNvPr>
          <p:cNvGrpSpPr/>
          <p:nvPr/>
        </p:nvGrpSpPr>
        <p:grpSpPr>
          <a:xfrm>
            <a:off x="6817380" y="326963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9" name="Rectangle: Rounded Corners 6218">
              <a:extLst>
                <a:ext uri="{FF2B5EF4-FFF2-40B4-BE49-F238E27FC236}">
                  <a16:creationId xmlns:a16="http://schemas.microsoft.com/office/drawing/2014/main" id="{EFC14EC6-EE90-4E3B-4F09-50BE2C65C144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0" name="Rectangle: Rounded Corners 6219">
              <a:extLst>
                <a:ext uri="{FF2B5EF4-FFF2-40B4-BE49-F238E27FC236}">
                  <a16:creationId xmlns:a16="http://schemas.microsoft.com/office/drawing/2014/main" id="{A89E7795-A12F-65B8-E639-4150665C3EE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1" name="Rectangle: Rounded Corners 6220">
              <a:extLst>
                <a:ext uri="{FF2B5EF4-FFF2-40B4-BE49-F238E27FC236}">
                  <a16:creationId xmlns:a16="http://schemas.microsoft.com/office/drawing/2014/main" id="{C9BAF215-4F8F-2691-7A42-FF5EA401D1E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2" name="Rectangle: Rounded Corners 6221">
              <a:extLst>
                <a:ext uri="{FF2B5EF4-FFF2-40B4-BE49-F238E27FC236}">
                  <a16:creationId xmlns:a16="http://schemas.microsoft.com/office/drawing/2014/main" id="{561D5E13-FD56-30EA-8550-D44AFFB7348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3" name="Group 6222">
            <a:extLst>
              <a:ext uri="{FF2B5EF4-FFF2-40B4-BE49-F238E27FC236}">
                <a16:creationId xmlns:a16="http://schemas.microsoft.com/office/drawing/2014/main" id="{2F7BE642-5A8A-5D0A-8F49-B087EF7AAB2C}"/>
              </a:ext>
            </a:extLst>
          </p:cNvPr>
          <p:cNvGrpSpPr/>
          <p:nvPr/>
        </p:nvGrpSpPr>
        <p:grpSpPr>
          <a:xfrm>
            <a:off x="6817380" y="3777187"/>
            <a:ext cx="1110341" cy="143070"/>
            <a:chOff x="4727510" y="5859624"/>
            <a:chExt cx="1110341" cy="143070"/>
          </a:xfrm>
        </p:grpSpPr>
        <p:sp>
          <p:nvSpPr>
            <p:cNvPr id="6224" name="Rectangle: Rounded Corners 6223">
              <a:extLst>
                <a:ext uri="{FF2B5EF4-FFF2-40B4-BE49-F238E27FC236}">
                  <a16:creationId xmlns:a16="http://schemas.microsoft.com/office/drawing/2014/main" id="{CAEF311E-DDC5-D2B1-21BB-D942314A466C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5" name="Rectangle: Rounded Corners 6224">
              <a:extLst>
                <a:ext uri="{FF2B5EF4-FFF2-40B4-BE49-F238E27FC236}">
                  <a16:creationId xmlns:a16="http://schemas.microsoft.com/office/drawing/2014/main" id="{E361DE9E-FDFB-BAA3-AA59-4E27350E4A6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6" name="Rectangle: Rounded Corners 6225">
              <a:extLst>
                <a:ext uri="{FF2B5EF4-FFF2-40B4-BE49-F238E27FC236}">
                  <a16:creationId xmlns:a16="http://schemas.microsoft.com/office/drawing/2014/main" id="{E3EA1AEB-2A87-2020-E325-59764663EEC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7" name="Rectangle: Rounded Corners 6226">
              <a:extLst>
                <a:ext uri="{FF2B5EF4-FFF2-40B4-BE49-F238E27FC236}">
                  <a16:creationId xmlns:a16="http://schemas.microsoft.com/office/drawing/2014/main" id="{42FBC2F8-3B29-91D8-9652-DAECAFEDA996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8" name="Group 6227">
            <a:extLst>
              <a:ext uri="{FF2B5EF4-FFF2-40B4-BE49-F238E27FC236}">
                <a16:creationId xmlns:a16="http://schemas.microsoft.com/office/drawing/2014/main" id="{3ADC11DB-E807-305D-C46B-F0CF55D91A13}"/>
              </a:ext>
            </a:extLst>
          </p:cNvPr>
          <p:cNvGrpSpPr/>
          <p:nvPr/>
        </p:nvGrpSpPr>
        <p:grpSpPr>
          <a:xfrm>
            <a:off x="6817380" y="4371646"/>
            <a:ext cx="1110341" cy="143070"/>
            <a:chOff x="4727510" y="5859624"/>
            <a:chExt cx="1110341" cy="143070"/>
          </a:xfrm>
        </p:grpSpPr>
        <p:sp>
          <p:nvSpPr>
            <p:cNvPr id="6229" name="Rectangle: Rounded Corners 6228">
              <a:extLst>
                <a:ext uri="{FF2B5EF4-FFF2-40B4-BE49-F238E27FC236}">
                  <a16:creationId xmlns:a16="http://schemas.microsoft.com/office/drawing/2014/main" id="{53181981-E19B-0ED8-3B33-836731D8574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0" name="Rectangle: Rounded Corners 6229">
              <a:extLst>
                <a:ext uri="{FF2B5EF4-FFF2-40B4-BE49-F238E27FC236}">
                  <a16:creationId xmlns:a16="http://schemas.microsoft.com/office/drawing/2014/main" id="{BCF9068D-C3F8-41C4-546C-BBAE86011BB9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1" name="Rectangle: Rounded Corners 6230">
              <a:extLst>
                <a:ext uri="{FF2B5EF4-FFF2-40B4-BE49-F238E27FC236}">
                  <a16:creationId xmlns:a16="http://schemas.microsoft.com/office/drawing/2014/main" id="{B76366E0-D4DE-717A-64F1-EAEA69F98ED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2" name="Rectangle: Rounded Corners 6231">
              <a:extLst>
                <a:ext uri="{FF2B5EF4-FFF2-40B4-BE49-F238E27FC236}">
                  <a16:creationId xmlns:a16="http://schemas.microsoft.com/office/drawing/2014/main" id="{DADA2EB9-C9F1-C4BE-B9DC-C510111EED65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3" name="Group 6232">
            <a:extLst>
              <a:ext uri="{FF2B5EF4-FFF2-40B4-BE49-F238E27FC236}">
                <a16:creationId xmlns:a16="http://schemas.microsoft.com/office/drawing/2014/main" id="{4E39DA4B-CD6A-3C92-321D-7130229A0930}"/>
              </a:ext>
            </a:extLst>
          </p:cNvPr>
          <p:cNvGrpSpPr/>
          <p:nvPr/>
        </p:nvGrpSpPr>
        <p:grpSpPr>
          <a:xfrm>
            <a:off x="6817380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34" name="Rectangle: Rounded Corners 6233">
              <a:extLst>
                <a:ext uri="{FF2B5EF4-FFF2-40B4-BE49-F238E27FC236}">
                  <a16:creationId xmlns:a16="http://schemas.microsoft.com/office/drawing/2014/main" id="{70C3A780-7ED5-E90D-E07A-E5BA55107B8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5" name="Rectangle: Rounded Corners 6234">
              <a:extLst>
                <a:ext uri="{FF2B5EF4-FFF2-40B4-BE49-F238E27FC236}">
                  <a16:creationId xmlns:a16="http://schemas.microsoft.com/office/drawing/2014/main" id="{6B7ABCC9-7A07-F1E6-1C2E-72495159CCC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6" name="Rectangle: Rounded Corners 6235">
              <a:extLst>
                <a:ext uri="{FF2B5EF4-FFF2-40B4-BE49-F238E27FC236}">
                  <a16:creationId xmlns:a16="http://schemas.microsoft.com/office/drawing/2014/main" id="{68392BF7-703D-23C3-D02D-CEED1A169AF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7" name="Rectangle: Rounded Corners 6236">
              <a:extLst>
                <a:ext uri="{FF2B5EF4-FFF2-40B4-BE49-F238E27FC236}">
                  <a16:creationId xmlns:a16="http://schemas.microsoft.com/office/drawing/2014/main" id="{B8488AB4-1AFA-08DD-80EA-EF4AF2AB6D8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38" name="Rectangle 6237">
            <a:extLst>
              <a:ext uri="{FF2B5EF4-FFF2-40B4-BE49-F238E27FC236}">
                <a16:creationId xmlns:a16="http://schemas.microsoft.com/office/drawing/2014/main" id="{7F922EE3-737B-BCD1-58C9-E50C0F02DC9C}"/>
              </a:ext>
            </a:extLst>
          </p:cNvPr>
          <p:cNvSpPr/>
          <p:nvPr/>
        </p:nvSpPr>
        <p:spPr>
          <a:xfrm>
            <a:off x="10349782" y="2241850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grpSp>
        <p:nvGrpSpPr>
          <p:cNvPr id="6239" name="Group 6238">
            <a:extLst>
              <a:ext uri="{FF2B5EF4-FFF2-40B4-BE49-F238E27FC236}">
                <a16:creationId xmlns:a16="http://schemas.microsoft.com/office/drawing/2014/main" id="{58AD5512-6757-2717-534B-5135B4F3DA1C}"/>
              </a:ext>
            </a:extLst>
          </p:cNvPr>
          <p:cNvGrpSpPr/>
          <p:nvPr/>
        </p:nvGrpSpPr>
        <p:grpSpPr>
          <a:xfrm>
            <a:off x="9038476" y="4934265"/>
            <a:ext cx="1110341" cy="143070"/>
            <a:chOff x="4727510" y="5859624"/>
            <a:chExt cx="1110341" cy="143070"/>
          </a:xfrm>
          <a:noFill/>
        </p:grpSpPr>
        <p:sp>
          <p:nvSpPr>
            <p:cNvPr id="6240" name="Rectangle: Rounded Corners 6239">
              <a:extLst>
                <a:ext uri="{FF2B5EF4-FFF2-40B4-BE49-F238E27FC236}">
                  <a16:creationId xmlns:a16="http://schemas.microsoft.com/office/drawing/2014/main" id="{5BFA8A9B-4699-0740-5F45-61526759DD9D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1" name="Rectangle: Rounded Corners 6240">
              <a:extLst>
                <a:ext uri="{FF2B5EF4-FFF2-40B4-BE49-F238E27FC236}">
                  <a16:creationId xmlns:a16="http://schemas.microsoft.com/office/drawing/2014/main" id="{CD2D1029-2322-D3E6-A389-4D242A6CD4B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2" name="Rectangle: Rounded Corners 6241">
              <a:extLst>
                <a:ext uri="{FF2B5EF4-FFF2-40B4-BE49-F238E27FC236}">
                  <a16:creationId xmlns:a16="http://schemas.microsoft.com/office/drawing/2014/main" id="{FD1B9751-DB28-2172-05F8-3D7E7E6797B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3" name="Rectangle: Rounded Corners 6242">
              <a:extLst>
                <a:ext uri="{FF2B5EF4-FFF2-40B4-BE49-F238E27FC236}">
                  <a16:creationId xmlns:a16="http://schemas.microsoft.com/office/drawing/2014/main" id="{4CD226EC-BDC3-DE4F-43DC-54887F410BF9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4" name="Group 6243">
            <a:extLst>
              <a:ext uri="{FF2B5EF4-FFF2-40B4-BE49-F238E27FC236}">
                <a16:creationId xmlns:a16="http://schemas.microsoft.com/office/drawing/2014/main" id="{B0A3D7AC-DC75-08DA-B4AA-3073085DB92E}"/>
              </a:ext>
            </a:extLst>
          </p:cNvPr>
          <p:cNvGrpSpPr/>
          <p:nvPr/>
        </p:nvGrpSpPr>
        <p:grpSpPr>
          <a:xfrm>
            <a:off x="9038476" y="4371646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45" name="Rectangle: Rounded Corners 6244">
              <a:extLst>
                <a:ext uri="{FF2B5EF4-FFF2-40B4-BE49-F238E27FC236}">
                  <a16:creationId xmlns:a16="http://schemas.microsoft.com/office/drawing/2014/main" id="{68BB10D0-BDA2-57C2-F2A5-7E3D7C2B27F6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6" name="Rectangle: Rounded Corners 6245">
              <a:extLst>
                <a:ext uri="{FF2B5EF4-FFF2-40B4-BE49-F238E27FC236}">
                  <a16:creationId xmlns:a16="http://schemas.microsoft.com/office/drawing/2014/main" id="{7DE33017-3E59-3371-5EF7-22032D07FF8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7" name="Rectangle: Rounded Corners 6246">
              <a:extLst>
                <a:ext uri="{FF2B5EF4-FFF2-40B4-BE49-F238E27FC236}">
                  <a16:creationId xmlns:a16="http://schemas.microsoft.com/office/drawing/2014/main" id="{FB4CE820-EB53-AF99-B701-FEFF3D5A424F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8" name="Rectangle: Rounded Corners 6247">
              <a:extLst>
                <a:ext uri="{FF2B5EF4-FFF2-40B4-BE49-F238E27FC236}">
                  <a16:creationId xmlns:a16="http://schemas.microsoft.com/office/drawing/2014/main" id="{842CE1DA-3F59-6B53-46E8-AD20EC4521D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9" name="Group 6248">
            <a:extLst>
              <a:ext uri="{FF2B5EF4-FFF2-40B4-BE49-F238E27FC236}">
                <a16:creationId xmlns:a16="http://schemas.microsoft.com/office/drawing/2014/main" id="{BB94902F-DDF0-A6B2-8637-E931201B3176}"/>
              </a:ext>
            </a:extLst>
          </p:cNvPr>
          <p:cNvGrpSpPr/>
          <p:nvPr/>
        </p:nvGrpSpPr>
        <p:grpSpPr>
          <a:xfrm>
            <a:off x="9027590" y="3760751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0" name="Rectangle: Rounded Corners 6249">
              <a:extLst>
                <a:ext uri="{FF2B5EF4-FFF2-40B4-BE49-F238E27FC236}">
                  <a16:creationId xmlns:a16="http://schemas.microsoft.com/office/drawing/2014/main" id="{40142D21-5E38-DF95-92C3-4522C356AC3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1" name="Rectangle: Rounded Corners 6250">
              <a:extLst>
                <a:ext uri="{FF2B5EF4-FFF2-40B4-BE49-F238E27FC236}">
                  <a16:creationId xmlns:a16="http://schemas.microsoft.com/office/drawing/2014/main" id="{ABAD1F77-8CCA-8871-30DD-536F5EBB182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2" name="Rectangle: Rounded Corners 6251">
              <a:extLst>
                <a:ext uri="{FF2B5EF4-FFF2-40B4-BE49-F238E27FC236}">
                  <a16:creationId xmlns:a16="http://schemas.microsoft.com/office/drawing/2014/main" id="{C831C1BD-9487-DEC2-E368-CDC15BB92E0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3" name="Rectangle: Rounded Corners 6252">
              <a:extLst>
                <a:ext uri="{FF2B5EF4-FFF2-40B4-BE49-F238E27FC236}">
                  <a16:creationId xmlns:a16="http://schemas.microsoft.com/office/drawing/2014/main" id="{D80BF62E-55A6-E5CF-5072-3AB2A8E3C73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4" name="Group 6253">
            <a:extLst>
              <a:ext uri="{FF2B5EF4-FFF2-40B4-BE49-F238E27FC236}">
                <a16:creationId xmlns:a16="http://schemas.microsoft.com/office/drawing/2014/main" id="{3DFF42EE-0432-6832-8589-F50D4C3C5F40}"/>
              </a:ext>
            </a:extLst>
          </p:cNvPr>
          <p:cNvGrpSpPr/>
          <p:nvPr/>
        </p:nvGrpSpPr>
        <p:grpSpPr>
          <a:xfrm>
            <a:off x="9027590" y="3276458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5" name="Rectangle: Rounded Corners 6254">
              <a:extLst>
                <a:ext uri="{FF2B5EF4-FFF2-40B4-BE49-F238E27FC236}">
                  <a16:creationId xmlns:a16="http://schemas.microsoft.com/office/drawing/2014/main" id="{C3DE4DC8-85B7-ADBE-93DD-C8DB5C598A3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6" name="Rectangle: Rounded Corners 6255">
              <a:extLst>
                <a:ext uri="{FF2B5EF4-FFF2-40B4-BE49-F238E27FC236}">
                  <a16:creationId xmlns:a16="http://schemas.microsoft.com/office/drawing/2014/main" id="{F5D29868-CE97-35A0-9AD3-64E1D4C67FA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7" name="Rectangle: Rounded Corners 6256">
              <a:extLst>
                <a:ext uri="{FF2B5EF4-FFF2-40B4-BE49-F238E27FC236}">
                  <a16:creationId xmlns:a16="http://schemas.microsoft.com/office/drawing/2014/main" id="{8D3A768A-29EF-536C-28D4-E0D6AED803A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8" name="Rectangle: Rounded Corners 6257">
              <a:extLst>
                <a:ext uri="{FF2B5EF4-FFF2-40B4-BE49-F238E27FC236}">
                  <a16:creationId xmlns:a16="http://schemas.microsoft.com/office/drawing/2014/main" id="{3EEDE0E7-2B2A-BFAD-61FC-BB31DB4D618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9" name="Group 6258">
            <a:extLst>
              <a:ext uri="{FF2B5EF4-FFF2-40B4-BE49-F238E27FC236}">
                <a16:creationId xmlns:a16="http://schemas.microsoft.com/office/drawing/2014/main" id="{211D5A74-8506-D523-24B3-673A89FE7EB7}"/>
              </a:ext>
            </a:extLst>
          </p:cNvPr>
          <p:cNvGrpSpPr/>
          <p:nvPr/>
        </p:nvGrpSpPr>
        <p:grpSpPr>
          <a:xfrm>
            <a:off x="9027590" y="2685850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60" name="Rectangle: Rounded Corners 6259">
              <a:extLst>
                <a:ext uri="{FF2B5EF4-FFF2-40B4-BE49-F238E27FC236}">
                  <a16:creationId xmlns:a16="http://schemas.microsoft.com/office/drawing/2014/main" id="{2A0C7540-A70D-7F02-767C-EF91BBA792AE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1" name="Rectangle: Rounded Corners 6260">
              <a:extLst>
                <a:ext uri="{FF2B5EF4-FFF2-40B4-BE49-F238E27FC236}">
                  <a16:creationId xmlns:a16="http://schemas.microsoft.com/office/drawing/2014/main" id="{AE79FA0A-0648-E66C-09FF-EC37A213CC8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2" name="Rectangle: Rounded Corners 6261">
              <a:extLst>
                <a:ext uri="{FF2B5EF4-FFF2-40B4-BE49-F238E27FC236}">
                  <a16:creationId xmlns:a16="http://schemas.microsoft.com/office/drawing/2014/main" id="{2B3DED5F-6148-E922-A546-0943CE51DEF1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3" name="Rectangle: Rounded Corners 6262">
              <a:extLst>
                <a:ext uri="{FF2B5EF4-FFF2-40B4-BE49-F238E27FC236}">
                  <a16:creationId xmlns:a16="http://schemas.microsoft.com/office/drawing/2014/main" id="{416A1550-8530-0B15-FFBB-6D61BBC2FE0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64" name="Rectangle 6263">
            <a:extLst>
              <a:ext uri="{FF2B5EF4-FFF2-40B4-BE49-F238E27FC236}">
                <a16:creationId xmlns:a16="http://schemas.microsoft.com/office/drawing/2014/main" id="{23DA1FDA-7A3B-F0F3-0798-95C3598360CB}"/>
              </a:ext>
            </a:extLst>
          </p:cNvPr>
          <p:cNvSpPr/>
          <p:nvPr/>
        </p:nvSpPr>
        <p:spPr>
          <a:xfrm>
            <a:off x="10349782" y="3386284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5" name="Rectangle 6264">
            <a:extLst>
              <a:ext uri="{FF2B5EF4-FFF2-40B4-BE49-F238E27FC236}">
                <a16:creationId xmlns:a16="http://schemas.microsoft.com/office/drawing/2014/main" id="{F8E89F1A-A632-6576-B480-CC099D856DAC}"/>
              </a:ext>
            </a:extLst>
          </p:cNvPr>
          <p:cNvSpPr/>
          <p:nvPr/>
        </p:nvSpPr>
        <p:spPr>
          <a:xfrm>
            <a:off x="10349782" y="4530718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6" name="Rectangle 6265">
            <a:extLst>
              <a:ext uri="{FF2B5EF4-FFF2-40B4-BE49-F238E27FC236}">
                <a16:creationId xmlns:a16="http://schemas.microsoft.com/office/drawing/2014/main" id="{9F3C05F2-A206-0F60-363D-6227F697BDF1}"/>
              </a:ext>
            </a:extLst>
          </p:cNvPr>
          <p:cNvSpPr/>
          <p:nvPr/>
        </p:nvSpPr>
        <p:spPr>
          <a:xfrm>
            <a:off x="10362878" y="3958501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2EF29B-58CF-3BC0-81E4-8221CA0CCDCB}"/>
              </a:ext>
            </a:extLst>
          </p:cNvPr>
          <p:cNvSpPr/>
          <p:nvPr/>
        </p:nvSpPr>
        <p:spPr>
          <a:xfrm>
            <a:off x="6972587" y="5355027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9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067428-5FBF-DEA8-2EA9-D6D96C742D9C}"/>
              </a:ext>
            </a:extLst>
          </p:cNvPr>
          <p:cNvSpPr/>
          <p:nvPr/>
        </p:nvSpPr>
        <p:spPr>
          <a:xfrm>
            <a:off x="7753329" y="3478231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3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BA47A6-5777-673D-6BF2-59357D37652D}"/>
              </a:ext>
            </a:extLst>
          </p:cNvPr>
          <p:cNvSpPr/>
          <p:nvPr/>
        </p:nvSpPr>
        <p:spPr>
          <a:xfrm>
            <a:off x="5903081" y="3979689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3619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D2A71B-382C-6A9B-AE11-F9F7F9E99A81}"/>
              </a:ext>
            </a:extLst>
          </p:cNvPr>
          <p:cNvSpPr/>
          <p:nvPr/>
        </p:nvSpPr>
        <p:spPr>
          <a:xfrm rot="5400000">
            <a:off x="4661768" y="812204"/>
            <a:ext cx="1491345" cy="2121159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28000">
                <a:srgbClr val="FFC000">
                  <a:alpha val="50000"/>
                </a:srgbClr>
              </a:gs>
              <a:gs pos="6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82" name="Table 6181">
            <a:extLst>
              <a:ext uri="{FF2B5EF4-FFF2-40B4-BE49-F238E27FC236}">
                <a16:creationId xmlns:a16="http://schemas.microsoft.com/office/drawing/2014/main" id="{A89609DE-1502-099A-6834-F8EF79CA0DA5}"/>
              </a:ext>
            </a:extLst>
          </p:cNvPr>
          <p:cNvGraphicFramePr>
            <a:graphicFrameLocks noGrp="1"/>
          </p:cNvGraphicFramePr>
          <p:nvPr/>
        </p:nvGraphicFramePr>
        <p:xfrm>
          <a:off x="2261543" y="1699749"/>
          <a:ext cx="8446566" cy="36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791">
                  <a:extLst>
                    <a:ext uri="{9D8B030D-6E8A-4147-A177-3AD203B41FA5}">
                      <a16:colId xmlns:a16="http://schemas.microsoft.com/office/drawing/2014/main" val="3719688331"/>
                    </a:ext>
                  </a:extLst>
                </a:gridCol>
                <a:gridCol w="2124829">
                  <a:extLst>
                    <a:ext uri="{9D8B030D-6E8A-4147-A177-3AD203B41FA5}">
                      <a16:colId xmlns:a16="http://schemas.microsoft.com/office/drawing/2014/main" val="1907406057"/>
                    </a:ext>
                  </a:extLst>
                </a:gridCol>
                <a:gridCol w="2118250">
                  <a:extLst>
                    <a:ext uri="{9D8B030D-6E8A-4147-A177-3AD203B41FA5}">
                      <a16:colId xmlns:a16="http://schemas.microsoft.com/office/drawing/2014/main" val="3803807165"/>
                    </a:ext>
                  </a:extLst>
                </a:gridCol>
                <a:gridCol w="2116696">
                  <a:extLst>
                    <a:ext uri="{9D8B030D-6E8A-4147-A177-3AD203B41FA5}">
                      <a16:colId xmlns:a16="http://schemas.microsoft.com/office/drawing/2014/main" val="329330623"/>
                    </a:ext>
                  </a:extLst>
                </a:gridCol>
              </a:tblGrid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vGluT1-Ai203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2)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GCamp6s-CamkII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Emx1.Cre-Ai96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1)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443727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19133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148680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211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899723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5984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948" y="329284"/>
            <a:ext cx="9829587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-50" dirty="0">
                <a:solidFill>
                  <a:srgbClr val="01204E"/>
                </a:solidFill>
              </a:rPr>
              <a:t>Evaluation of Three Animal Strategies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CCDF2-AA96-7A8B-2597-25391B1119F6}"/>
              </a:ext>
            </a:extLst>
          </p:cNvPr>
          <p:cNvSpPr/>
          <p:nvPr/>
        </p:nvSpPr>
        <p:spPr>
          <a:xfrm>
            <a:off x="77723" y="3484395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9A7E80-4A3A-910E-F8CA-19EA8A07FFE5}"/>
              </a:ext>
            </a:extLst>
          </p:cNvPr>
          <p:cNvSpPr/>
          <p:nvPr/>
        </p:nvSpPr>
        <p:spPr>
          <a:xfrm>
            <a:off x="254390" y="3269744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BC6E3A-363E-674E-30B2-1A725347F280}"/>
              </a:ext>
            </a:extLst>
          </p:cNvPr>
          <p:cNvSpPr/>
          <p:nvPr/>
        </p:nvSpPr>
        <p:spPr>
          <a:xfrm>
            <a:off x="2315481" y="25674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1755DB-6C2C-E3F6-0810-B5E89FB42734}"/>
              </a:ext>
            </a:extLst>
          </p:cNvPr>
          <p:cNvSpPr/>
          <p:nvPr/>
        </p:nvSpPr>
        <p:spPr>
          <a:xfrm>
            <a:off x="2315481" y="42987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1065C2-38B5-C2F8-CA15-AAB48F419580}"/>
              </a:ext>
            </a:extLst>
          </p:cNvPr>
          <p:cNvSpPr/>
          <p:nvPr/>
        </p:nvSpPr>
        <p:spPr>
          <a:xfrm>
            <a:off x="2315481" y="3690276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F0F06D-4CC4-61BA-23B8-805D0B1C357B}"/>
              </a:ext>
            </a:extLst>
          </p:cNvPr>
          <p:cNvSpPr/>
          <p:nvPr/>
        </p:nvSpPr>
        <p:spPr>
          <a:xfrm>
            <a:off x="2315481" y="3135752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230E9C9-ABD5-033A-2188-EC6C0490449D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1032544" y="2708181"/>
            <a:ext cx="1282937" cy="91399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D7BE574-1449-701A-61F7-5C5D9500F1B0}"/>
              </a:ext>
            </a:extLst>
          </p:cNvPr>
          <p:cNvSpPr/>
          <p:nvPr/>
        </p:nvSpPr>
        <p:spPr>
          <a:xfrm>
            <a:off x="2598353" y="2456229"/>
            <a:ext cx="4532651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quality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184D4-B4A2-B3C5-CE3F-3B47CA44272D}"/>
              </a:ext>
            </a:extLst>
          </p:cNvPr>
          <p:cNvSpPr/>
          <p:nvPr/>
        </p:nvSpPr>
        <p:spPr>
          <a:xfrm>
            <a:off x="2598353" y="3050688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 population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9BF8F5-65B4-C8E8-F823-030197C1C9F3}"/>
              </a:ext>
            </a:extLst>
          </p:cNvPr>
          <p:cNvSpPr/>
          <p:nvPr/>
        </p:nvSpPr>
        <p:spPr>
          <a:xfrm>
            <a:off x="2598353" y="3622179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SLM populations</a:t>
            </a:r>
          </a:p>
        </p:txBody>
      </p:sp>
      <p:sp>
        <p:nvSpPr>
          <p:cNvPr id="6144" name="Rectangle: Rounded Corners 6143">
            <a:extLst>
              <a:ext uri="{FF2B5EF4-FFF2-40B4-BE49-F238E27FC236}">
                <a16:creationId xmlns:a16="http://schemas.microsoft.com/office/drawing/2014/main" id="{90D0A88A-924F-E570-3CEA-4110AA3B3D13}"/>
              </a:ext>
            </a:extLst>
          </p:cNvPr>
          <p:cNvSpPr/>
          <p:nvPr/>
        </p:nvSpPr>
        <p:spPr>
          <a:xfrm>
            <a:off x="2598353" y="4201990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‘Cross-talk’</a:t>
            </a:r>
          </a:p>
        </p:txBody>
      </p:sp>
      <p:cxnSp>
        <p:nvCxnSpPr>
          <p:cNvPr id="6145" name="Connector: Curved 6144">
            <a:extLst>
              <a:ext uri="{FF2B5EF4-FFF2-40B4-BE49-F238E27FC236}">
                <a16:creationId xmlns:a16="http://schemas.microsoft.com/office/drawing/2014/main" id="{C734F82F-220A-C68E-DC21-639A3DE808F6}"/>
              </a:ext>
            </a:extLst>
          </p:cNvPr>
          <p:cNvCxnSpPr>
            <a:cxnSpLocks/>
            <a:stCxn id="16" idx="3"/>
            <a:endCxn id="24" idx="2"/>
          </p:cNvCxnSpPr>
          <p:nvPr/>
        </p:nvCxnSpPr>
        <p:spPr>
          <a:xfrm flipV="1">
            <a:off x="1032544" y="3276459"/>
            <a:ext cx="1282937" cy="345720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Rectangle: Rounded Corners 6148">
            <a:extLst>
              <a:ext uri="{FF2B5EF4-FFF2-40B4-BE49-F238E27FC236}">
                <a16:creationId xmlns:a16="http://schemas.microsoft.com/office/drawing/2014/main" id="{90973480-D1BF-0584-91FA-6C167699202A}"/>
              </a:ext>
            </a:extLst>
          </p:cNvPr>
          <p:cNvSpPr/>
          <p:nvPr/>
        </p:nvSpPr>
        <p:spPr>
          <a:xfrm>
            <a:off x="2598353" y="4795083"/>
            <a:ext cx="2980145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</a:t>
            </a:r>
          </a:p>
        </p:txBody>
      </p:sp>
      <p:sp>
        <p:nvSpPr>
          <p:cNvPr id="6150" name="Oval 6149">
            <a:extLst>
              <a:ext uri="{FF2B5EF4-FFF2-40B4-BE49-F238E27FC236}">
                <a16:creationId xmlns:a16="http://schemas.microsoft.com/office/drawing/2014/main" id="{4532782F-57CF-DDE8-5E78-D9AEEF785043}"/>
              </a:ext>
            </a:extLst>
          </p:cNvPr>
          <p:cNvSpPr/>
          <p:nvPr/>
        </p:nvSpPr>
        <p:spPr>
          <a:xfrm>
            <a:off x="2315481" y="4895633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51" name="Connector: Curved 6150">
            <a:extLst>
              <a:ext uri="{FF2B5EF4-FFF2-40B4-BE49-F238E27FC236}">
                <a16:creationId xmlns:a16="http://schemas.microsoft.com/office/drawing/2014/main" id="{DE7C56B9-7B1F-296D-4AEC-669ECCDFE34F}"/>
              </a:ext>
            </a:extLst>
          </p:cNvPr>
          <p:cNvCxnSpPr>
            <a:cxnSpLocks/>
            <a:stCxn id="16" idx="3"/>
            <a:endCxn id="23" idx="2"/>
          </p:cNvCxnSpPr>
          <p:nvPr/>
        </p:nvCxnSpPr>
        <p:spPr>
          <a:xfrm>
            <a:off x="1032544" y="3622179"/>
            <a:ext cx="1282937" cy="208804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Connector: Curved 6153">
            <a:extLst>
              <a:ext uri="{FF2B5EF4-FFF2-40B4-BE49-F238E27FC236}">
                <a16:creationId xmlns:a16="http://schemas.microsoft.com/office/drawing/2014/main" id="{014EDBEF-D5C0-8D9C-B451-B8A2DB7AF483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>
            <a:off x="1032544" y="3622179"/>
            <a:ext cx="1282937" cy="81730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8" name="Connector: Curved 6157">
            <a:extLst>
              <a:ext uri="{FF2B5EF4-FFF2-40B4-BE49-F238E27FC236}">
                <a16:creationId xmlns:a16="http://schemas.microsoft.com/office/drawing/2014/main" id="{E19232AB-3953-9432-562A-CA98FEF18D91}"/>
              </a:ext>
            </a:extLst>
          </p:cNvPr>
          <p:cNvCxnSpPr>
            <a:cxnSpLocks/>
            <a:stCxn id="16" idx="3"/>
            <a:endCxn id="6150" idx="2"/>
          </p:cNvCxnSpPr>
          <p:nvPr/>
        </p:nvCxnSpPr>
        <p:spPr>
          <a:xfrm>
            <a:off x="1032544" y="3622179"/>
            <a:ext cx="1282937" cy="1414161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92" name="Group 6191">
            <a:extLst>
              <a:ext uri="{FF2B5EF4-FFF2-40B4-BE49-F238E27FC236}">
                <a16:creationId xmlns:a16="http://schemas.microsoft.com/office/drawing/2014/main" id="{13849045-D302-30AA-6D0F-AD1510365668}"/>
              </a:ext>
            </a:extLst>
          </p:cNvPr>
          <p:cNvGrpSpPr/>
          <p:nvPr/>
        </p:nvGrpSpPr>
        <p:grpSpPr>
          <a:xfrm>
            <a:off x="4701197" y="2681999"/>
            <a:ext cx="1110341" cy="143070"/>
            <a:chOff x="4727510" y="5859624"/>
            <a:chExt cx="1110341" cy="143070"/>
          </a:xfrm>
        </p:grpSpPr>
        <p:sp>
          <p:nvSpPr>
            <p:cNvPr id="6188" name="Rectangle: Rounded Corners 6187">
              <a:extLst>
                <a:ext uri="{FF2B5EF4-FFF2-40B4-BE49-F238E27FC236}">
                  <a16:creationId xmlns:a16="http://schemas.microsoft.com/office/drawing/2014/main" id="{59A40905-EF0C-0F25-7877-302F8114D36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9" name="Rectangle: Rounded Corners 6188">
              <a:extLst>
                <a:ext uri="{FF2B5EF4-FFF2-40B4-BE49-F238E27FC236}">
                  <a16:creationId xmlns:a16="http://schemas.microsoft.com/office/drawing/2014/main" id="{F057C8CE-4591-67C4-58C5-BEBC3964357D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0" name="Rectangle: Rounded Corners 6189">
              <a:extLst>
                <a:ext uri="{FF2B5EF4-FFF2-40B4-BE49-F238E27FC236}">
                  <a16:creationId xmlns:a16="http://schemas.microsoft.com/office/drawing/2014/main" id="{1B5426BA-57EB-1941-E2EA-9C19728628C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1" name="Rectangle: Rounded Corners 6190">
              <a:extLst>
                <a:ext uri="{FF2B5EF4-FFF2-40B4-BE49-F238E27FC236}">
                  <a16:creationId xmlns:a16="http://schemas.microsoft.com/office/drawing/2014/main" id="{7DB34753-F892-FC2E-7ABB-F967C4E769A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3" name="Group 6192">
            <a:extLst>
              <a:ext uri="{FF2B5EF4-FFF2-40B4-BE49-F238E27FC236}">
                <a16:creationId xmlns:a16="http://schemas.microsoft.com/office/drawing/2014/main" id="{53CAAEB6-B876-9DA8-AB28-B7724BD534E5}"/>
              </a:ext>
            </a:extLst>
          </p:cNvPr>
          <p:cNvGrpSpPr/>
          <p:nvPr/>
        </p:nvGrpSpPr>
        <p:grpSpPr>
          <a:xfrm>
            <a:off x="4690311" y="3269634"/>
            <a:ext cx="1110341" cy="143070"/>
            <a:chOff x="4727510" y="5859624"/>
            <a:chExt cx="1110341" cy="143070"/>
          </a:xfrm>
        </p:grpSpPr>
        <p:sp>
          <p:nvSpPr>
            <p:cNvPr id="6194" name="Rectangle: Rounded Corners 6193">
              <a:extLst>
                <a:ext uri="{FF2B5EF4-FFF2-40B4-BE49-F238E27FC236}">
                  <a16:creationId xmlns:a16="http://schemas.microsoft.com/office/drawing/2014/main" id="{D613A915-657A-1C1F-2E70-73115703E721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5" name="Rectangle: Rounded Corners 6194">
              <a:extLst>
                <a:ext uri="{FF2B5EF4-FFF2-40B4-BE49-F238E27FC236}">
                  <a16:creationId xmlns:a16="http://schemas.microsoft.com/office/drawing/2014/main" id="{6E5DA624-AE06-EBB6-48F3-425835D2CB51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6" name="Rectangle: Rounded Corners 6195">
              <a:extLst>
                <a:ext uri="{FF2B5EF4-FFF2-40B4-BE49-F238E27FC236}">
                  <a16:creationId xmlns:a16="http://schemas.microsoft.com/office/drawing/2014/main" id="{EF7185F9-D60B-76BE-B9EE-8C8D32B50B7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7" name="Rectangle: Rounded Corners 6196">
              <a:extLst>
                <a:ext uri="{FF2B5EF4-FFF2-40B4-BE49-F238E27FC236}">
                  <a16:creationId xmlns:a16="http://schemas.microsoft.com/office/drawing/2014/main" id="{9D9F4360-C9B3-3148-5035-FE3D2B2BCADE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D10081EA-0CE9-5EBA-3234-93AA24AA7288}"/>
              </a:ext>
            </a:extLst>
          </p:cNvPr>
          <p:cNvGrpSpPr/>
          <p:nvPr/>
        </p:nvGrpSpPr>
        <p:grpSpPr>
          <a:xfrm>
            <a:off x="4690311" y="3777187"/>
            <a:ext cx="1110341" cy="143070"/>
            <a:chOff x="4727510" y="5859624"/>
            <a:chExt cx="1110341" cy="143070"/>
          </a:xfrm>
        </p:grpSpPr>
        <p:sp>
          <p:nvSpPr>
            <p:cNvPr id="6199" name="Rectangle: Rounded Corners 6198">
              <a:extLst>
                <a:ext uri="{FF2B5EF4-FFF2-40B4-BE49-F238E27FC236}">
                  <a16:creationId xmlns:a16="http://schemas.microsoft.com/office/drawing/2014/main" id="{F14A261A-0C4D-2FCC-090C-840F66298E29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0" name="Rectangle: Rounded Corners 6199">
              <a:extLst>
                <a:ext uri="{FF2B5EF4-FFF2-40B4-BE49-F238E27FC236}">
                  <a16:creationId xmlns:a16="http://schemas.microsoft.com/office/drawing/2014/main" id="{D6EA03E1-320D-73FF-6156-182D2F9314D5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1" name="Rectangle: Rounded Corners 6200">
              <a:extLst>
                <a:ext uri="{FF2B5EF4-FFF2-40B4-BE49-F238E27FC236}">
                  <a16:creationId xmlns:a16="http://schemas.microsoft.com/office/drawing/2014/main" id="{1A0F89D9-543D-9C35-ACED-391A5E5B802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2" name="Rectangle: Rounded Corners 6201">
              <a:extLst>
                <a:ext uri="{FF2B5EF4-FFF2-40B4-BE49-F238E27FC236}">
                  <a16:creationId xmlns:a16="http://schemas.microsoft.com/office/drawing/2014/main" id="{55235E6B-B43E-59B6-6AA2-EB0D79D8C8A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3" name="Group 6202">
            <a:extLst>
              <a:ext uri="{FF2B5EF4-FFF2-40B4-BE49-F238E27FC236}">
                <a16:creationId xmlns:a16="http://schemas.microsoft.com/office/drawing/2014/main" id="{22B9D183-0DD8-2100-7FB4-8C9698651B5E}"/>
              </a:ext>
            </a:extLst>
          </p:cNvPr>
          <p:cNvGrpSpPr/>
          <p:nvPr/>
        </p:nvGrpSpPr>
        <p:grpSpPr>
          <a:xfrm>
            <a:off x="4690311" y="4371646"/>
            <a:ext cx="1110341" cy="143070"/>
            <a:chOff x="4727510" y="5859624"/>
            <a:chExt cx="1110341" cy="143070"/>
          </a:xfrm>
        </p:grpSpPr>
        <p:sp>
          <p:nvSpPr>
            <p:cNvPr id="6204" name="Rectangle: Rounded Corners 6203">
              <a:extLst>
                <a:ext uri="{FF2B5EF4-FFF2-40B4-BE49-F238E27FC236}">
                  <a16:creationId xmlns:a16="http://schemas.microsoft.com/office/drawing/2014/main" id="{13861D87-8F0D-17B2-EFE7-57752B4BD91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5" name="Rectangle: Rounded Corners 6204">
              <a:extLst>
                <a:ext uri="{FF2B5EF4-FFF2-40B4-BE49-F238E27FC236}">
                  <a16:creationId xmlns:a16="http://schemas.microsoft.com/office/drawing/2014/main" id="{D167444E-4489-424A-1A86-48451B448FD4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6" name="Rectangle: Rounded Corners 6205">
              <a:extLst>
                <a:ext uri="{FF2B5EF4-FFF2-40B4-BE49-F238E27FC236}">
                  <a16:creationId xmlns:a16="http://schemas.microsoft.com/office/drawing/2014/main" id="{1C201848-0675-8E78-2200-F857F4130D3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7" name="Rectangle: Rounded Corners 6206">
              <a:extLst>
                <a:ext uri="{FF2B5EF4-FFF2-40B4-BE49-F238E27FC236}">
                  <a16:creationId xmlns:a16="http://schemas.microsoft.com/office/drawing/2014/main" id="{E94502F6-0F8B-CDAC-A3B2-07041B07139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8" name="Group 6207">
            <a:extLst>
              <a:ext uri="{FF2B5EF4-FFF2-40B4-BE49-F238E27FC236}">
                <a16:creationId xmlns:a16="http://schemas.microsoft.com/office/drawing/2014/main" id="{3D1E8354-065C-7477-A471-FE4EB46444FC}"/>
              </a:ext>
            </a:extLst>
          </p:cNvPr>
          <p:cNvGrpSpPr/>
          <p:nvPr/>
        </p:nvGrpSpPr>
        <p:grpSpPr>
          <a:xfrm>
            <a:off x="4690311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09" name="Rectangle: Rounded Corners 6208">
              <a:extLst>
                <a:ext uri="{FF2B5EF4-FFF2-40B4-BE49-F238E27FC236}">
                  <a16:creationId xmlns:a16="http://schemas.microsoft.com/office/drawing/2014/main" id="{30C3F730-7739-18EF-5F98-E0CD6816A07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0" name="Rectangle: Rounded Corners 6209">
              <a:extLst>
                <a:ext uri="{FF2B5EF4-FFF2-40B4-BE49-F238E27FC236}">
                  <a16:creationId xmlns:a16="http://schemas.microsoft.com/office/drawing/2014/main" id="{657FA0C2-1732-1A2A-74E8-3F32DBB501C3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1" name="Rectangle: Rounded Corners 6210">
              <a:extLst>
                <a:ext uri="{FF2B5EF4-FFF2-40B4-BE49-F238E27FC236}">
                  <a16:creationId xmlns:a16="http://schemas.microsoft.com/office/drawing/2014/main" id="{825E1AB0-717F-4919-16D4-A64378AEB084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2" name="Rectangle: Rounded Corners 6211">
              <a:extLst>
                <a:ext uri="{FF2B5EF4-FFF2-40B4-BE49-F238E27FC236}">
                  <a16:creationId xmlns:a16="http://schemas.microsoft.com/office/drawing/2014/main" id="{67B23D93-71CA-B9BB-D7B7-15D32708927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3" name="Group 6212">
            <a:extLst>
              <a:ext uri="{FF2B5EF4-FFF2-40B4-BE49-F238E27FC236}">
                <a16:creationId xmlns:a16="http://schemas.microsoft.com/office/drawing/2014/main" id="{8DD1F3C8-0269-3D13-4F45-733709B091FE}"/>
              </a:ext>
            </a:extLst>
          </p:cNvPr>
          <p:cNvGrpSpPr/>
          <p:nvPr/>
        </p:nvGrpSpPr>
        <p:grpSpPr>
          <a:xfrm>
            <a:off x="6828266" y="2681999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4" name="Rectangle: Rounded Corners 6213">
              <a:extLst>
                <a:ext uri="{FF2B5EF4-FFF2-40B4-BE49-F238E27FC236}">
                  <a16:creationId xmlns:a16="http://schemas.microsoft.com/office/drawing/2014/main" id="{DA472510-E33B-55F9-BFA7-EEDF8554BE2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5" name="Rectangle: Rounded Corners 6214">
              <a:extLst>
                <a:ext uri="{FF2B5EF4-FFF2-40B4-BE49-F238E27FC236}">
                  <a16:creationId xmlns:a16="http://schemas.microsoft.com/office/drawing/2014/main" id="{C849564A-AC87-B39C-0BE8-D92371C4846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6" name="Rectangle: Rounded Corners 6215">
              <a:extLst>
                <a:ext uri="{FF2B5EF4-FFF2-40B4-BE49-F238E27FC236}">
                  <a16:creationId xmlns:a16="http://schemas.microsoft.com/office/drawing/2014/main" id="{42E64FC2-E275-72DD-3D1B-133220CA761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7" name="Rectangle: Rounded Corners 6216">
              <a:extLst>
                <a:ext uri="{FF2B5EF4-FFF2-40B4-BE49-F238E27FC236}">
                  <a16:creationId xmlns:a16="http://schemas.microsoft.com/office/drawing/2014/main" id="{AFDF03D8-1867-3CF5-E3DB-20C605DC649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8" name="Group 6217">
            <a:extLst>
              <a:ext uri="{FF2B5EF4-FFF2-40B4-BE49-F238E27FC236}">
                <a16:creationId xmlns:a16="http://schemas.microsoft.com/office/drawing/2014/main" id="{BD2D7D04-0AC0-BAC2-9DA6-AD92B477E87F}"/>
              </a:ext>
            </a:extLst>
          </p:cNvPr>
          <p:cNvGrpSpPr/>
          <p:nvPr/>
        </p:nvGrpSpPr>
        <p:grpSpPr>
          <a:xfrm>
            <a:off x="6817380" y="326963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9" name="Rectangle: Rounded Corners 6218">
              <a:extLst>
                <a:ext uri="{FF2B5EF4-FFF2-40B4-BE49-F238E27FC236}">
                  <a16:creationId xmlns:a16="http://schemas.microsoft.com/office/drawing/2014/main" id="{EFC14EC6-EE90-4E3B-4F09-50BE2C65C144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0" name="Rectangle: Rounded Corners 6219">
              <a:extLst>
                <a:ext uri="{FF2B5EF4-FFF2-40B4-BE49-F238E27FC236}">
                  <a16:creationId xmlns:a16="http://schemas.microsoft.com/office/drawing/2014/main" id="{A89E7795-A12F-65B8-E639-4150665C3EE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1" name="Rectangle: Rounded Corners 6220">
              <a:extLst>
                <a:ext uri="{FF2B5EF4-FFF2-40B4-BE49-F238E27FC236}">
                  <a16:creationId xmlns:a16="http://schemas.microsoft.com/office/drawing/2014/main" id="{C9BAF215-4F8F-2691-7A42-FF5EA401D1E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2" name="Rectangle: Rounded Corners 6221">
              <a:extLst>
                <a:ext uri="{FF2B5EF4-FFF2-40B4-BE49-F238E27FC236}">
                  <a16:creationId xmlns:a16="http://schemas.microsoft.com/office/drawing/2014/main" id="{561D5E13-FD56-30EA-8550-D44AFFB7348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3" name="Group 6222">
            <a:extLst>
              <a:ext uri="{FF2B5EF4-FFF2-40B4-BE49-F238E27FC236}">
                <a16:creationId xmlns:a16="http://schemas.microsoft.com/office/drawing/2014/main" id="{2F7BE642-5A8A-5D0A-8F49-B087EF7AAB2C}"/>
              </a:ext>
            </a:extLst>
          </p:cNvPr>
          <p:cNvGrpSpPr/>
          <p:nvPr/>
        </p:nvGrpSpPr>
        <p:grpSpPr>
          <a:xfrm>
            <a:off x="6817380" y="3777187"/>
            <a:ext cx="1110341" cy="143070"/>
            <a:chOff x="4727510" y="5859624"/>
            <a:chExt cx="1110341" cy="143070"/>
          </a:xfrm>
        </p:grpSpPr>
        <p:sp>
          <p:nvSpPr>
            <p:cNvPr id="6224" name="Rectangle: Rounded Corners 6223">
              <a:extLst>
                <a:ext uri="{FF2B5EF4-FFF2-40B4-BE49-F238E27FC236}">
                  <a16:creationId xmlns:a16="http://schemas.microsoft.com/office/drawing/2014/main" id="{CAEF311E-DDC5-D2B1-21BB-D942314A466C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5" name="Rectangle: Rounded Corners 6224">
              <a:extLst>
                <a:ext uri="{FF2B5EF4-FFF2-40B4-BE49-F238E27FC236}">
                  <a16:creationId xmlns:a16="http://schemas.microsoft.com/office/drawing/2014/main" id="{E361DE9E-FDFB-BAA3-AA59-4E27350E4A6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6" name="Rectangle: Rounded Corners 6225">
              <a:extLst>
                <a:ext uri="{FF2B5EF4-FFF2-40B4-BE49-F238E27FC236}">
                  <a16:creationId xmlns:a16="http://schemas.microsoft.com/office/drawing/2014/main" id="{E3EA1AEB-2A87-2020-E325-59764663EEC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7" name="Rectangle: Rounded Corners 6226">
              <a:extLst>
                <a:ext uri="{FF2B5EF4-FFF2-40B4-BE49-F238E27FC236}">
                  <a16:creationId xmlns:a16="http://schemas.microsoft.com/office/drawing/2014/main" id="{42FBC2F8-3B29-91D8-9652-DAECAFEDA996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8" name="Group 6227">
            <a:extLst>
              <a:ext uri="{FF2B5EF4-FFF2-40B4-BE49-F238E27FC236}">
                <a16:creationId xmlns:a16="http://schemas.microsoft.com/office/drawing/2014/main" id="{3ADC11DB-E807-305D-C46B-F0CF55D91A13}"/>
              </a:ext>
            </a:extLst>
          </p:cNvPr>
          <p:cNvGrpSpPr/>
          <p:nvPr/>
        </p:nvGrpSpPr>
        <p:grpSpPr>
          <a:xfrm>
            <a:off x="6817380" y="4371646"/>
            <a:ext cx="1110341" cy="143070"/>
            <a:chOff x="4727510" y="5859624"/>
            <a:chExt cx="1110341" cy="143070"/>
          </a:xfrm>
        </p:grpSpPr>
        <p:sp>
          <p:nvSpPr>
            <p:cNvPr id="6229" name="Rectangle: Rounded Corners 6228">
              <a:extLst>
                <a:ext uri="{FF2B5EF4-FFF2-40B4-BE49-F238E27FC236}">
                  <a16:creationId xmlns:a16="http://schemas.microsoft.com/office/drawing/2014/main" id="{53181981-E19B-0ED8-3B33-836731D8574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0" name="Rectangle: Rounded Corners 6229">
              <a:extLst>
                <a:ext uri="{FF2B5EF4-FFF2-40B4-BE49-F238E27FC236}">
                  <a16:creationId xmlns:a16="http://schemas.microsoft.com/office/drawing/2014/main" id="{BCF9068D-C3F8-41C4-546C-BBAE86011BB9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1" name="Rectangle: Rounded Corners 6230">
              <a:extLst>
                <a:ext uri="{FF2B5EF4-FFF2-40B4-BE49-F238E27FC236}">
                  <a16:creationId xmlns:a16="http://schemas.microsoft.com/office/drawing/2014/main" id="{B76366E0-D4DE-717A-64F1-EAEA69F98ED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2" name="Rectangle: Rounded Corners 6231">
              <a:extLst>
                <a:ext uri="{FF2B5EF4-FFF2-40B4-BE49-F238E27FC236}">
                  <a16:creationId xmlns:a16="http://schemas.microsoft.com/office/drawing/2014/main" id="{DADA2EB9-C9F1-C4BE-B9DC-C510111EED65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3" name="Group 6232">
            <a:extLst>
              <a:ext uri="{FF2B5EF4-FFF2-40B4-BE49-F238E27FC236}">
                <a16:creationId xmlns:a16="http://schemas.microsoft.com/office/drawing/2014/main" id="{4E39DA4B-CD6A-3C92-321D-7130229A0930}"/>
              </a:ext>
            </a:extLst>
          </p:cNvPr>
          <p:cNvGrpSpPr/>
          <p:nvPr/>
        </p:nvGrpSpPr>
        <p:grpSpPr>
          <a:xfrm>
            <a:off x="6817380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34" name="Rectangle: Rounded Corners 6233">
              <a:extLst>
                <a:ext uri="{FF2B5EF4-FFF2-40B4-BE49-F238E27FC236}">
                  <a16:creationId xmlns:a16="http://schemas.microsoft.com/office/drawing/2014/main" id="{70C3A780-7ED5-E90D-E07A-E5BA55107B8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5" name="Rectangle: Rounded Corners 6234">
              <a:extLst>
                <a:ext uri="{FF2B5EF4-FFF2-40B4-BE49-F238E27FC236}">
                  <a16:creationId xmlns:a16="http://schemas.microsoft.com/office/drawing/2014/main" id="{6B7ABCC9-7A07-F1E6-1C2E-72495159CCC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6" name="Rectangle: Rounded Corners 6235">
              <a:extLst>
                <a:ext uri="{FF2B5EF4-FFF2-40B4-BE49-F238E27FC236}">
                  <a16:creationId xmlns:a16="http://schemas.microsoft.com/office/drawing/2014/main" id="{68392BF7-703D-23C3-D02D-CEED1A169AF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7" name="Rectangle: Rounded Corners 6236">
              <a:extLst>
                <a:ext uri="{FF2B5EF4-FFF2-40B4-BE49-F238E27FC236}">
                  <a16:creationId xmlns:a16="http://schemas.microsoft.com/office/drawing/2014/main" id="{B8488AB4-1AFA-08DD-80EA-EF4AF2AB6D8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38" name="Rectangle 6237">
            <a:extLst>
              <a:ext uri="{FF2B5EF4-FFF2-40B4-BE49-F238E27FC236}">
                <a16:creationId xmlns:a16="http://schemas.microsoft.com/office/drawing/2014/main" id="{7F922EE3-737B-BCD1-58C9-E50C0F02DC9C}"/>
              </a:ext>
            </a:extLst>
          </p:cNvPr>
          <p:cNvSpPr/>
          <p:nvPr/>
        </p:nvSpPr>
        <p:spPr>
          <a:xfrm>
            <a:off x="10349782" y="2241850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grpSp>
        <p:nvGrpSpPr>
          <p:cNvPr id="6239" name="Group 6238">
            <a:extLst>
              <a:ext uri="{FF2B5EF4-FFF2-40B4-BE49-F238E27FC236}">
                <a16:creationId xmlns:a16="http://schemas.microsoft.com/office/drawing/2014/main" id="{58AD5512-6757-2717-534B-5135B4F3DA1C}"/>
              </a:ext>
            </a:extLst>
          </p:cNvPr>
          <p:cNvGrpSpPr/>
          <p:nvPr/>
        </p:nvGrpSpPr>
        <p:grpSpPr>
          <a:xfrm>
            <a:off x="9038476" y="4934265"/>
            <a:ext cx="1110341" cy="143070"/>
            <a:chOff x="4727510" y="5859624"/>
            <a:chExt cx="1110341" cy="143070"/>
          </a:xfrm>
          <a:noFill/>
        </p:grpSpPr>
        <p:sp>
          <p:nvSpPr>
            <p:cNvPr id="6240" name="Rectangle: Rounded Corners 6239">
              <a:extLst>
                <a:ext uri="{FF2B5EF4-FFF2-40B4-BE49-F238E27FC236}">
                  <a16:creationId xmlns:a16="http://schemas.microsoft.com/office/drawing/2014/main" id="{5BFA8A9B-4699-0740-5F45-61526759DD9D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1" name="Rectangle: Rounded Corners 6240">
              <a:extLst>
                <a:ext uri="{FF2B5EF4-FFF2-40B4-BE49-F238E27FC236}">
                  <a16:creationId xmlns:a16="http://schemas.microsoft.com/office/drawing/2014/main" id="{CD2D1029-2322-D3E6-A389-4D242A6CD4B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2" name="Rectangle: Rounded Corners 6241">
              <a:extLst>
                <a:ext uri="{FF2B5EF4-FFF2-40B4-BE49-F238E27FC236}">
                  <a16:creationId xmlns:a16="http://schemas.microsoft.com/office/drawing/2014/main" id="{FD1B9751-DB28-2172-05F8-3D7E7E6797B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3" name="Rectangle: Rounded Corners 6242">
              <a:extLst>
                <a:ext uri="{FF2B5EF4-FFF2-40B4-BE49-F238E27FC236}">
                  <a16:creationId xmlns:a16="http://schemas.microsoft.com/office/drawing/2014/main" id="{4CD226EC-BDC3-DE4F-43DC-54887F410BF9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4" name="Group 6243">
            <a:extLst>
              <a:ext uri="{FF2B5EF4-FFF2-40B4-BE49-F238E27FC236}">
                <a16:creationId xmlns:a16="http://schemas.microsoft.com/office/drawing/2014/main" id="{B0A3D7AC-DC75-08DA-B4AA-3073085DB92E}"/>
              </a:ext>
            </a:extLst>
          </p:cNvPr>
          <p:cNvGrpSpPr/>
          <p:nvPr/>
        </p:nvGrpSpPr>
        <p:grpSpPr>
          <a:xfrm>
            <a:off x="9038476" y="4371646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45" name="Rectangle: Rounded Corners 6244">
              <a:extLst>
                <a:ext uri="{FF2B5EF4-FFF2-40B4-BE49-F238E27FC236}">
                  <a16:creationId xmlns:a16="http://schemas.microsoft.com/office/drawing/2014/main" id="{68BB10D0-BDA2-57C2-F2A5-7E3D7C2B27F6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6" name="Rectangle: Rounded Corners 6245">
              <a:extLst>
                <a:ext uri="{FF2B5EF4-FFF2-40B4-BE49-F238E27FC236}">
                  <a16:creationId xmlns:a16="http://schemas.microsoft.com/office/drawing/2014/main" id="{7DE33017-3E59-3371-5EF7-22032D07FF8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7" name="Rectangle: Rounded Corners 6246">
              <a:extLst>
                <a:ext uri="{FF2B5EF4-FFF2-40B4-BE49-F238E27FC236}">
                  <a16:creationId xmlns:a16="http://schemas.microsoft.com/office/drawing/2014/main" id="{FB4CE820-EB53-AF99-B701-FEFF3D5A424F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8" name="Rectangle: Rounded Corners 6247">
              <a:extLst>
                <a:ext uri="{FF2B5EF4-FFF2-40B4-BE49-F238E27FC236}">
                  <a16:creationId xmlns:a16="http://schemas.microsoft.com/office/drawing/2014/main" id="{842CE1DA-3F59-6B53-46E8-AD20EC4521D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9" name="Group 6248">
            <a:extLst>
              <a:ext uri="{FF2B5EF4-FFF2-40B4-BE49-F238E27FC236}">
                <a16:creationId xmlns:a16="http://schemas.microsoft.com/office/drawing/2014/main" id="{BB94902F-DDF0-A6B2-8637-E931201B3176}"/>
              </a:ext>
            </a:extLst>
          </p:cNvPr>
          <p:cNvGrpSpPr/>
          <p:nvPr/>
        </p:nvGrpSpPr>
        <p:grpSpPr>
          <a:xfrm>
            <a:off x="9027590" y="3760751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0" name="Rectangle: Rounded Corners 6249">
              <a:extLst>
                <a:ext uri="{FF2B5EF4-FFF2-40B4-BE49-F238E27FC236}">
                  <a16:creationId xmlns:a16="http://schemas.microsoft.com/office/drawing/2014/main" id="{40142D21-5E38-DF95-92C3-4522C356AC3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1" name="Rectangle: Rounded Corners 6250">
              <a:extLst>
                <a:ext uri="{FF2B5EF4-FFF2-40B4-BE49-F238E27FC236}">
                  <a16:creationId xmlns:a16="http://schemas.microsoft.com/office/drawing/2014/main" id="{ABAD1F77-8CCA-8871-30DD-536F5EBB182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2" name="Rectangle: Rounded Corners 6251">
              <a:extLst>
                <a:ext uri="{FF2B5EF4-FFF2-40B4-BE49-F238E27FC236}">
                  <a16:creationId xmlns:a16="http://schemas.microsoft.com/office/drawing/2014/main" id="{C831C1BD-9487-DEC2-E368-CDC15BB92E0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3" name="Rectangle: Rounded Corners 6252">
              <a:extLst>
                <a:ext uri="{FF2B5EF4-FFF2-40B4-BE49-F238E27FC236}">
                  <a16:creationId xmlns:a16="http://schemas.microsoft.com/office/drawing/2014/main" id="{D80BF62E-55A6-E5CF-5072-3AB2A8E3C73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4" name="Group 6253">
            <a:extLst>
              <a:ext uri="{FF2B5EF4-FFF2-40B4-BE49-F238E27FC236}">
                <a16:creationId xmlns:a16="http://schemas.microsoft.com/office/drawing/2014/main" id="{3DFF42EE-0432-6832-8589-F50D4C3C5F40}"/>
              </a:ext>
            </a:extLst>
          </p:cNvPr>
          <p:cNvGrpSpPr/>
          <p:nvPr/>
        </p:nvGrpSpPr>
        <p:grpSpPr>
          <a:xfrm>
            <a:off x="9027590" y="3276458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5" name="Rectangle: Rounded Corners 6254">
              <a:extLst>
                <a:ext uri="{FF2B5EF4-FFF2-40B4-BE49-F238E27FC236}">
                  <a16:creationId xmlns:a16="http://schemas.microsoft.com/office/drawing/2014/main" id="{C3DE4DC8-85B7-ADBE-93DD-C8DB5C598A3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6" name="Rectangle: Rounded Corners 6255">
              <a:extLst>
                <a:ext uri="{FF2B5EF4-FFF2-40B4-BE49-F238E27FC236}">
                  <a16:creationId xmlns:a16="http://schemas.microsoft.com/office/drawing/2014/main" id="{F5D29868-CE97-35A0-9AD3-64E1D4C67FA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7" name="Rectangle: Rounded Corners 6256">
              <a:extLst>
                <a:ext uri="{FF2B5EF4-FFF2-40B4-BE49-F238E27FC236}">
                  <a16:creationId xmlns:a16="http://schemas.microsoft.com/office/drawing/2014/main" id="{8D3A768A-29EF-536C-28D4-E0D6AED803A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8" name="Rectangle: Rounded Corners 6257">
              <a:extLst>
                <a:ext uri="{FF2B5EF4-FFF2-40B4-BE49-F238E27FC236}">
                  <a16:creationId xmlns:a16="http://schemas.microsoft.com/office/drawing/2014/main" id="{3EEDE0E7-2B2A-BFAD-61FC-BB31DB4D618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9" name="Group 6258">
            <a:extLst>
              <a:ext uri="{FF2B5EF4-FFF2-40B4-BE49-F238E27FC236}">
                <a16:creationId xmlns:a16="http://schemas.microsoft.com/office/drawing/2014/main" id="{211D5A74-8506-D523-24B3-673A89FE7EB7}"/>
              </a:ext>
            </a:extLst>
          </p:cNvPr>
          <p:cNvGrpSpPr/>
          <p:nvPr/>
        </p:nvGrpSpPr>
        <p:grpSpPr>
          <a:xfrm>
            <a:off x="9027590" y="2685850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60" name="Rectangle: Rounded Corners 6259">
              <a:extLst>
                <a:ext uri="{FF2B5EF4-FFF2-40B4-BE49-F238E27FC236}">
                  <a16:creationId xmlns:a16="http://schemas.microsoft.com/office/drawing/2014/main" id="{2A0C7540-A70D-7F02-767C-EF91BBA792AE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1" name="Rectangle: Rounded Corners 6260">
              <a:extLst>
                <a:ext uri="{FF2B5EF4-FFF2-40B4-BE49-F238E27FC236}">
                  <a16:creationId xmlns:a16="http://schemas.microsoft.com/office/drawing/2014/main" id="{AE79FA0A-0648-E66C-09FF-EC37A213CC8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2" name="Rectangle: Rounded Corners 6261">
              <a:extLst>
                <a:ext uri="{FF2B5EF4-FFF2-40B4-BE49-F238E27FC236}">
                  <a16:creationId xmlns:a16="http://schemas.microsoft.com/office/drawing/2014/main" id="{2B3DED5F-6148-E922-A546-0943CE51DEF1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3" name="Rectangle: Rounded Corners 6262">
              <a:extLst>
                <a:ext uri="{FF2B5EF4-FFF2-40B4-BE49-F238E27FC236}">
                  <a16:creationId xmlns:a16="http://schemas.microsoft.com/office/drawing/2014/main" id="{416A1550-8530-0B15-FFBB-6D61BBC2FE0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64" name="Rectangle 6263">
            <a:extLst>
              <a:ext uri="{FF2B5EF4-FFF2-40B4-BE49-F238E27FC236}">
                <a16:creationId xmlns:a16="http://schemas.microsoft.com/office/drawing/2014/main" id="{23DA1FDA-7A3B-F0F3-0798-95C3598360CB}"/>
              </a:ext>
            </a:extLst>
          </p:cNvPr>
          <p:cNvSpPr/>
          <p:nvPr/>
        </p:nvSpPr>
        <p:spPr>
          <a:xfrm>
            <a:off x="10349782" y="3386284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5" name="Rectangle 6264">
            <a:extLst>
              <a:ext uri="{FF2B5EF4-FFF2-40B4-BE49-F238E27FC236}">
                <a16:creationId xmlns:a16="http://schemas.microsoft.com/office/drawing/2014/main" id="{F8E89F1A-A632-6576-B480-CC099D856DAC}"/>
              </a:ext>
            </a:extLst>
          </p:cNvPr>
          <p:cNvSpPr/>
          <p:nvPr/>
        </p:nvSpPr>
        <p:spPr>
          <a:xfrm>
            <a:off x="10349782" y="4530718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6" name="Rectangle 6265">
            <a:extLst>
              <a:ext uri="{FF2B5EF4-FFF2-40B4-BE49-F238E27FC236}">
                <a16:creationId xmlns:a16="http://schemas.microsoft.com/office/drawing/2014/main" id="{9F3C05F2-A206-0F60-363D-6227F697BDF1}"/>
              </a:ext>
            </a:extLst>
          </p:cNvPr>
          <p:cNvSpPr/>
          <p:nvPr/>
        </p:nvSpPr>
        <p:spPr>
          <a:xfrm>
            <a:off x="10362878" y="3958501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2EF29B-58CF-3BC0-81E4-8221CA0CCDCB}"/>
              </a:ext>
            </a:extLst>
          </p:cNvPr>
          <p:cNvSpPr/>
          <p:nvPr/>
        </p:nvSpPr>
        <p:spPr>
          <a:xfrm>
            <a:off x="6972587" y="5355027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9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067428-5FBF-DEA8-2EA9-D6D96C742D9C}"/>
              </a:ext>
            </a:extLst>
          </p:cNvPr>
          <p:cNvSpPr/>
          <p:nvPr/>
        </p:nvSpPr>
        <p:spPr>
          <a:xfrm>
            <a:off x="7753329" y="3478231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3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3B6652-77F3-1B34-B7DE-33CE77D61D95}"/>
              </a:ext>
            </a:extLst>
          </p:cNvPr>
          <p:cNvSpPr/>
          <p:nvPr/>
        </p:nvSpPr>
        <p:spPr>
          <a:xfrm>
            <a:off x="5903081" y="3979689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407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2" y="411109"/>
            <a:ext cx="1123977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Holographic Imaging and Photo-Stimulation</a:t>
            </a:r>
            <a:b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A1155B9-217C-C546-48FC-3F8B5C50C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t="72710" r="57399"/>
          <a:stretch/>
        </p:blipFill>
        <p:spPr bwMode="auto">
          <a:xfrm>
            <a:off x="2724444" y="2086815"/>
            <a:ext cx="5802154" cy="347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7C2EE-4A0C-8A99-668B-6CD08B65B8BA}"/>
              </a:ext>
            </a:extLst>
          </p:cNvPr>
          <p:cNvSpPr txBox="1"/>
          <p:nvPr/>
        </p:nvSpPr>
        <p:spPr>
          <a:xfrm>
            <a:off x="2879154" y="5718956"/>
            <a:ext cx="6433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57575"/>
                </a:solidFill>
                <a:effectLst/>
                <a:latin typeface="Noto Sans" panose="020B0502040504020204" pitchFamily="34" charset="0"/>
              </a:rPr>
              <a:t> Source: </a:t>
            </a:r>
            <a:r>
              <a:rPr lang="en-US" b="0" i="0" u="none" strike="noStrike" dirty="0">
                <a:solidFill>
                  <a:srgbClr val="757575"/>
                </a:solidFill>
                <a:effectLst/>
                <a:latin typeface="Noto Sans" panose="020B0502040504020204" pitchFamily="34" charset="0"/>
                <a:hlinkClick r:id="rId3"/>
              </a:rPr>
              <a:t>https://doi.org/10.7554/eLife.32671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C9CFF-6C72-CAF8-A265-F871BC9094F4}"/>
              </a:ext>
            </a:extLst>
          </p:cNvPr>
          <p:cNvSpPr txBox="1"/>
          <p:nvPr/>
        </p:nvSpPr>
        <p:spPr>
          <a:xfrm>
            <a:off x="8092751" y="1099038"/>
            <a:ext cx="3663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Spatial Light Modulation (SLM)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398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3" y="2335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Surgery Procedure: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vGluT1-Ai203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3448-D8CB-58BC-CE64-429AA73E6C04}"/>
              </a:ext>
            </a:extLst>
          </p:cNvPr>
          <p:cNvSpPr txBox="1"/>
          <p:nvPr/>
        </p:nvSpPr>
        <p:spPr>
          <a:xfrm>
            <a:off x="7645729" y="1490101"/>
            <a:ext cx="37671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#Imaging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CanSensor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GCamp7s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vGluT1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55A9AB-8D19-2A6B-DDAD-F9952E6C437A}"/>
              </a:ext>
            </a:extLst>
          </p:cNvPr>
          <p:cNvCxnSpPr>
            <a:cxnSpLocks/>
          </p:cNvCxnSpPr>
          <p:nvPr/>
        </p:nvCxnSpPr>
        <p:spPr>
          <a:xfrm>
            <a:off x="2394201" y="4077360"/>
            <a:ext cx="55441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068454-976D-C159-3F5D-B05ACB17E15B}"/>
              </a:ext>
            </a:extLst>
          </p:cNvPr>
          <p:cNvSpPr txBox="1"/>
          <p:nvPr/>
        </p:nvSpPr>
        <p:spPr>
          <a:xfrm>
            <a:off x="2259274" y="4123090"/>
            <a:ext cx="5035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0           1           2           3           4           5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FC947-464D-5D11-C7C9-1075AC9DA0F6}"/>
              </a:ext>
            </a:extLst>
          </p:cNvPr>
          <p:cNvSpPr txBox="1"/>
          <p:nvPr/>
        </p:nvSpPr>
        <p:spPr>
          <a:xfrm>
            <a:off x="4135487" y="4446948"/>
            <a:ext cx="257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 (weeks)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ADCFA0-207D-E64C-E329-EA73AB275F7A}"/>
              </a:ext>
            </a:extLst>
          </p:cNvPr>
          <p:cNvCxnSpPr>
            <a:cxnSpLocks/>
          </p:cNvCxnSpPr>
          <p:nvPr/>
        </p:nvCxnSpPr>
        <p:spPr>
          <a:xfrm>
            <a:off x="2394201" y="3446178"/>
            <a:ext cx="0" cy="460587"/>
          </a:xfrm>
          <a:prstGeom prst="straightConnector1">
            <a:avLst/>
          </a:prstGeom>
          <a:ln w="4762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6B3450-82C7-1E3A-83DA-88854285A17F}"/>
              </a:ext>
            </a:extLst>
          </p:cNvPr>
          <p:cNvSpPr txBox="1"/>
          <p:nvPr/>
        </p:nvSpPr>
        <p:spPr>
          <a:xfrm>
            <a:off x="1991727" y="3022327"/>
            <a:ext cx="4531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Surgery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(Cranial window)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9C2FB2BB-9F05-6310-DCF5-CE5DDC98168A}"/>
              </a:ext>
            </a:extLst>
          </p:cNvPr>
          <p:cNvSpPr/>
          <p:nvPr/>
        </p:nvSpPr>
        <p:spPr>
          <a:xfrm rot="5400000">
            <a:off x="5372359" y="1548540"/>
            <a:ext cx="207757" cy="4653273"/>
          </a:xfrm>
          <a:prstGeom prst="upArrow">
            <a:avLst>
              <a:gd name="adj1" fmla="val 50000"/>
              <a:gd name="adj2" fmla="val 524898"/>
            </a:avLst>
          </a:prstGeom>
          <a:solidFill>
            <a:srgbClr val="87F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16AA8-37B9-DF36-EF1A-53AE1DD0D73C}"/>
              </a:ext>
            </a:extLst>
          </p:cNvPr>
          <p:cNvSpPr txBox="1"/>
          <p:nvPr/>
        </p:nvSpPr>
        <p:spPr>
          <a:xfrm>
            <a:off x="3615181" y="3498020"/>
            <a:ext cx="5544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Calcium imaging, SLM responsive cells found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80B22-8BBB-AC8E-4E7B-8C7B0694C3F5}"/>
              </a:ext>
            </a:extLst>
          </p:cNvPr>
          <p:cNvSpPr txBox="1"/>
          <p:nvPr/>
        </p:nvSpPr>
        <p:spPr>
          <a:xfrm>
            <a:off x="4426923" y="5207656"/>
            <a:ext cx="419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~ 1 week waiting time (surgery recovery)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4A412-E9E5-1CB6-569E-1CE64A0DAF60}"/>
              </a:ext>
            </a:extLst>
          </p:cNvPr>
          <p:cNvSpPr txBox="1"/>
          <p:nvPr/>
        </p:nvSpPr>
        <p:spPr>
          <a:xfrm>
            <a:off x="1995113" y="1620544"/>
            <a:ext cx="4392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Ai203(TITL-s</a:t>
            </a:r>
            <a:r>
              <a:rPr lang="en-US" b="0" i="0" dirty="0">
                <a:solidFill>
                  <a:srgbClr val="FF7F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-Kv2.1-GC7s-WPRE-ICL-nls-mRuby3-IRES2-tTA2-WPRE))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3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3" y="2335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Cross-talk: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vGluT1-Ai203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31D31-21A0-17BC-F865-E8076163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Not comprehensively tested with the cross-talk trial design yet.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CD217-4389-A509-17FA-39C5CE332F5C}"/>
              </a:ext>
            </a:extLst>
          </p:cNvPr>
          <p:cNvSpPr txBox="1"/>
          <p:nvPr/>
        </p:nvSpPr>
        <p:spPr>
          <a:xfrm>
            <a:off x="1126256" y="4832152"/>
            <a:ext cx="12548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2P Imaging start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1F51BF-327D-F500-23EA-77AFD50053AE}"/>
              </a:ext>
            </a:extLst>
          </p:cNvPr>
          <p:cNvSpPr txBox="1">
            <a:spLocks/>
          </p:cNvSpPr>
          <p:nvPr/>
        </p:nvSpPr>
        <p:spPr>
          <a:xfrm>
            <a:off x="7396478" y="3256089"/>
            <a:ext cx="4624071" cy="103016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cross-cell variability. Seems safe for scanning power of 35mW.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A6A5C80F-BC3D-EC32-647C-EEFEE03A4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1401"/>
          <a:stretch/>
        </p:blipFill>
        <p:spPr>
          <a:xfrm>
            <a:off x="673252" y="3058886"/>
            <a:ext cx="2160854" cy="1750757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96384121-C7D1-535D-D11D-6A1D9963F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49" b="54183"/>
          <a:stretch/>
        </p:blipFill>
        <p:spPr>
          <a:xfrm>
            <a:off x="4964773" y="3079651"/>
            <a:ext cx="2262454" cy="1650512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7268D044-8485-CA66-CDC5-855A921DC8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4" b="54183"/>
          <a:stretch/>
        </p:blipFill>
        <p:spPr>
          <a:xfrm>
            <a:off x="2786259" y="3055965"/>
            <a:ext cx="2226361" cy="16505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4A8F2F-DC11-5CF0-A53A-D8BF081053DA}"/>
              </a:ext>
            </a:extLst>
          </p:cNvPr>
          <p:cNvSpPr txBox="1"/>
          <p:nvPr/>
        </p:nvSpPr>
        <p:spPr>
          <a:xfrm>
            <a:off x="3233808" y="3316551"/>
            <a:ext cx="976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Unit 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85496B-0FB9-7678-904D-ED3BA27F4346}"/>
              </a:ext>
            </a:extLst>
          </p:cNvPr>
          <p:cNvSpPr txBox="1"/>
          <p:nvPr/>
        </p:nvSpPr>
        <p:spPr>
          <a:xfrm>
            <a:off x="3145815" y="4809643"/>
            <a:ext cx="12548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2P Imaging start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65ADD-0A9D-6EB4-991C-1B4FA2D9F827}"/>
              </a:ext>
            </a:extLst>
          </p:cNvPr>
          <p:cNvSpPr txBox="1"/>
          <p:nvPr/>
        </p:nvSpPr>
        <p:spPr>
          <a:xfrm>
            <a:off x="5329956" y="4809643"/>
            <a:ext cx="12548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2P Imaging start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0553A-1D37-9130-D723-176768C0675E}"/>
              </a:ext>
            </a:extLst>
          </p:cNvPr>
          <p:cNvSpPr txBox="1"/>
          <p:nvPr/>
        </p:nvSpPr>
        <p:spPr>
          <a:xfrm>
            <a:off x="1328808" y="3340237"/>
            <a:ext cx="1145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Unit 1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47E07-EF8D-55BC-9CB8-50E1A446C127}"/>
              </a:ext>
            </a:extLst>
          </p:cNvPr>
          <p:cNvSpPr txBox="1"/>
          <p:nvPr/>
        </p:nvSpPr>
        <p:spPr>
          <a:xfrm>
            <a:off x="5425022" y="3299352"/>
            <a:ext cx="976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Unit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D2A71B-382C-6A9B-AE11-F9F7F9E99A81}"/>
              </a:ext>
            </a:extLst>
          </p:cNvPr>
          <p:cNvSpPr/>
          <p:nvPr/>
        </p:nvSpPr>
        <p:spPr>
          <a:xfrm rot="5400000">
            <a:off x="4652208" y="681435"/>
            <a:ext cx="1491345" cy="2121159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28000">
                <a:srgbClr val="FFC000">
                  <a:alpha val="50000"/>
                </a:srgbClr>
              </a:gs>
              <a:gs pos="6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82" name="Table 6181">
            <a:extLst>
              <a:ext uri="{FF2B5EF4-FFF2-40B4-BE49-F238E27FC236}">
                <a16:creationId xmlns:a16="http://schemas.microsoft.com/office/drawing/2014/main" id="{A89609DE-1502-099A-6834-F8EF79CA0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06918"/>
              </p:ext>
            </p:extLst>
          </p:nvPr>
        </p:nvGraphicFramePr>
        <p:xfrm>
          <a:off x="2261543" y="1699749"/>
          <a:ext cx="8648396" cy="36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056">
                  <a:extLst>
                    <a:ext uri="{9D8B030D-6E8A-4147-A177-3AD203B41FA5}">
                      <a16:colId xmlns:a16="http://schemas.microsoft.com/office/drawing/2014/main" val="3719688331"/>
                    </a:ext>
                  </a:extLst>
                </a:gridCol>
                <a:gridCol w="2128184">
                  <a:extLst>
                    <a:ext uri="{9D8B030D-6E8A-4147-A177-3AD203B41FA5}">
                      <a16:colId xmlns:a16="http://schemas.microsoft.com/office/drawing/2014/main" val="1907406057"/>
                    </a:ext>
                  </a:extLst>
                </a:gridCol>
                <a:gridCol w="2114938">
                  <a:extLst>
                    <a:ext uri="{9D8B030D-6E8A-4147-A177-3AD203B41FA5}">
                      <a16:colId xmlns:a16="http://schemas.microsoft.com/office/drawing/2014/main" val="3803807165"/>
                    </a:ext>
                  </a:extLst>
                </a:gridCol>
                <a:gridCol w="2338218">
                  <a:extLst>
                    <a:ext uri="{9D8B030D-6E8A-4147-A177-3AD203B41FA5}">
                      <a16:colId xmlns:a16="http://schemas.microsoft.com/office/drawing/2014/main" val="329330623"/>
                    </a:ext>
                  </a:extLst>
                </a:gridCol>
              </a:tblGrid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vGluT1-Ai203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2)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GCamp6s-CamkII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Emx1.Cre-Ai96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1)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443727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19133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148680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211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899723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5984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948" y="329284"/>
            <a:ext cx="9829587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-50" dirty="0">
                <a:solidFill>
                  <a:srgbClr val="01204E"/>
                </a:solidFill>
              </a:rPr>
              <a:t>Evaluation of Three Animal Strategies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CCDF2-AA96-7A8B-2597-25391B1119F6}"/>
              </a:ext>
            </a:extLst>
          </p:cNvPr>
          <p:cNvSpPr/>
          <p:nvPr/>
        </p:nvSpPr>
        <p:spPr>
          <a:xfrm>
            <a:off x="77723" y="3484395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9A7E80-4A3A-910E-F8CA-19EA8A07FFE5}"/>
              </a:ext>
            </a:extLst>
          </p:cNvPr>
          <p:cNvSpPr/>
          <p:nvPr/>
        </p:nvSpPr>
        <p:spPr>
          <a:xfrm>
            <a:off x="254390" y="3269744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BC6E3A-363E-674E-30B2-1A725347F280}"/>
              </a:ext>
            </a:extLst>
          </p:cNvPr>
          <p:cNvSpPr/>
          <p:nvPr/>
        </p:nvSpPr>
        <p:spPr>
          <a:xfrm>
            <a:off x="2315481" y="25674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1755DB-6C2C-E3F6-0810-B5E89FB42734}"/>
              </a:ext>
            </a:extLst>
          </p:cNvPr>
          <p:cNvSpPr/>
          <p:nvPr/>
        </p:nvSpPr>
        <p:spPr>
          <a:xfrm>
            <a:off x="2315481" y="42987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1065C2-38B5-C2F8-CA15-AAB48F419580}"/>
              </a:ext>
            </a:extLst>
          </p:cNvPr>
          <p:cNvSpPr/>
          <p:nvPr/>
        </p:nvSpPr>
        <p:spPr>
          <a:xfrm>
            <a:off x="2315481" y="3690276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F0F06D-4CC4-61BA-23B8-805D0B1C357B}"/>
              </a:ext>
            </a:extLst>
          </p:cNvPr>
          <p:cNvSpPr/>
          <p:nvPr/>
        </p:nvSpPr>
        <p:spPr>
          <a:xfrm>
            <a:off x="2315481" y="3135752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230E9C9-ABD5-033A-2188-EC6C0490449D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1032544" y="2708181"/>
            <a:ext cx="1282937" cy="91399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D7BE574-1449-701A-61F7-5C5D9500F1B0}"/>
              </a:ext>
            </a:extLst>
          </p:cNvPr>
          <p:cNvSpPr/>
          <p:nvPr/>
        </p:nvSpPr>
        <p:spPr>
          <a:xfrm>
            <a:off x="2598353" y="2456229"/>
            <a:ext cx="4532651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quality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184D4-B4A2-B3C5-CE3F-3B47CA44272D}"/>
              </a:ext>
            </a:extLst>
          </p:cNvPr>
          <p:cNvSpPr/>
          <p:nvPr/>
        </p:nvSpPr>
        <p:spPr>
          <a:xfrm>
            <a:off x="2598353" y="3050688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 population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9BF8F5-65B4-C8E8-F823-030197C1C9F3}"/>
              </a:ext>
            </a:extLst>
          </p:cNvPr>
          <p:cNvSpPr/>
          <p:nvPr/>
        </p:nvSpPr>
        <p:spPr>
          <a:xfrm>
            <a:off x="2598353" y="3622179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SLM populations</a:t>
            </a:r>
          </a:p>
        </p:txBody>
      </p:sp>
      <p:sp>
        <p:nvSpPr>
          <p:cNvPr id="6144" name="Rectangle: Rounded Corners 6143">
            <a:extLst>
              <a:ext uri="{FF2B5EF4-FFF2-40B4-BE49-F238E27FC236}">
                <a16:creationId xmlns:a16="http://schemas.microsoft.com/office/drawing/2014/main" id="{90D0A88A-924F-E570-3CEA-4110AA3B3D13}"/>
              </a:ext>
            </a:extLst>
          </p:cNvPr>
          <p:cNvSpPr/>
          <p:nvPr/>
        </p:nvSpPr>
        <p:spPr>
          <a:xfrm>
            <a:off x="2598353" y="4201990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‘Cross-talk’</a:t>
            </a:r>
          </a:p>
        </p:txBody>
      </p:sp>
      <p:cxnSp>
        <p:nvCxnSpPr>
          <p:cNvPr id="6145" name="Connector: Curved 6144">
            <a:extLst>
              <a:ext uri="{FF2B5EF4-FFF2-40B4-BE49-F238E27FC236}">
                <a16:creationId xmlns:a16="http://schemas.microsoft.com/office/drawing/2014/main" id="{C734F82F-220A-C68E-DC21-639A3DE808F6}"/>
              </a:ext>
            </a:extLst>
          </p:cNvPr>
          <p:cNvCxnSpPr>
            <a:cxnSpLocks/>
            <a:stCxn id="16" idx="3"/>
            <a:endCxn id="24" idx="2"/>
          </p:cNvCxnSpPr>
          <p:nvPr/>
        </p:nvCxnSpPr>
        <p:spPr>
          <a:xfrm flipV="1">
            <a:off x="1032544" y="3276459"/>
            <a:ext cx="1282937" cy="345720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Rectangle: Rounded Corners 6148">
            <a:extLst>
              <a:ext uri="{FF2B5EF4-FFF2-40B4-BE49-F238E27FC236}">
                <a16:creationId xmlns:a16="http://schemas.microsoft.com/office/drawing/2014/main" id="{90973480-D1BF-0584-91FA-6C167699202A}"/>
              </a:ext>
            </a:extLst>
          </p:cNvPr>
          <p:cNvSpPr/>
          <p:nvPr/>
        </p:nvSpPr>
        <p:spPr>
          <a:xfrm>
            <a:off x="2598353" y="4795083"/>
            <a:ext cx="2980145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</a:t>
            </a:r>
          </a:p>
        </p:txBody>
      </p:sp>
      <p:sp>
        <p:nvSpPr>
          <p:cNvPr id="6150" name="Oval 6149">
            <a:extLst>
              <a:ext uri="{FF2B5EF4-FFF2-40B4-BE49-F238E27FC236}">
                <a16:creationId xmlns:a16="http://schemas.microsoft.com/office/drawing/2014/main" id="{4532782F-57CF-DDE8-5E78-D9AEEF785043}"/>
              </a:ext>
            </a:extLst>
          </p:cNvPr>
          <p:cNvSpPr/>
          <p:nvPr/>
        </p:nvSpPr>
        <p:spPr>
          <a:xfrm>
            <a:off x="2315481" y="4895633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51" name="Connector: Curved 6150">
            <a:extLst>
              <a:ext uri="{FF2B5EF4-FFF2-40B4-BE49-F238E27FC236}">
                <a16:creationId xmlns:a16="http://schemas.microsoft.com/office/drawing/2014/main" id="{DE7C56B9-7B1F-296D-4AEC-669ECCDFE34F}"/>
              </a:ext>
            </a:extLst>
          </p:cNvPr>
          <p:cNvCxnSpPr>
            <a:cxnSpLocks/>
            <a:stCxn id="16" idx="3"/>
            <a:endCxn id="23" idx="2"/>
          </p:cNvCxnSpPr>
          <p:nvPr/>
        </p:nvCxnSpPr>
        <p:spPr>
          <a:xfrm>
            <a:off x="1032544" y="3622179"/>
            <a:ext cx="1282937" cy="208804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Connector: Curved 6153">
            <a:extLst>
              <a:ext uri="{FF2B5EF4-FFF2-40B4-BE49-F238E27FC236}">
                <a16:creationId xmlns:a16="http://schemas.microsoft.com/office/drawing/2014/main" id="{014EDBEF-D5C0-8D9C-B451-B8A2DB7AF483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>
            <a:off x="1032544" y="3622179"/>
            <a:ext cx="1282937" cy="81730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8" name="Connector: Curved 6157">
            <a:extLst>
              <a:ext uri="{FF2B5EF4-FFF2-40B4-BE49-F238E27FC236}">
                <a16:creationId xmlns:a16="http://schemas.microsoft.com/office/drawing/2014/main" id="{E19232AB-3953-9432-562A-CA98FEF18D91}"/>
              </a:ext>
            </a:extLst>
          </p:cNvPr>
          <p:cNvCxnSpPr>
            <a:cxnSpLocks/>
            <a:stCxn id="16" idx="3"/>
            <a:endCxn id="6150" idx="2"/>
          </p:cNvCxnSpPr>
          <p:nvPr/>
        </p:nvCxnSpPr>
        <p:spPr>
          <a:xfrm>
            <a:off x="1032544" y="3622179"/>
            <a:ext cx="1282937" cy="1414161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92" name="Group 6191">
            <a:extLst>
              <a:ext uri="{FF2B5EF4-FFF2-40B4-BE49-F238E27FC236}">
                <a16:creationId xmlns:a16="http://schemas.microsoft.com/office/drawing/2014/main" id="{13849045-D302-30AA-6D0F-AD1510365668}"/>
              </a:ext>
            </a:extLst>
          </p:cNvPr>
          <p:cNvGrpSpPr/>
          <p:nvPr/>
        </p:nvGrpSpPr>
        <p:grpSpPr>
          <a:xfrm>
            <a:off x="4701197" y="2681999"/>
            <a:ext cx="1110341" cy="143070"/>
            <a:chOff x="4727510" y="5859624"/>
            <a:chExt cx="1110341" cy="143070"/>
          </a:xfrm>
        </p:grpSpPr>
        <p:sp>
          <p:nvSpPr>
            <p:cNvPr id="6188" name="Rectangle: Rounded Corners 6187">
              <a:extLst>
                <a:ext uri="{FF2B5EF4-FFF2-40B4-BE49-F238E27FC236}">
                  <a16:creationId xmlns:a16="http://schemas.microsoft.com/office/drawing/2014/main" id="{59A40905-EF0C-0F25-7877-302F8114D36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9" name="Rectangle: Rounded Corners 6188">
              <a:extLst>
                <a:ext uri="{FF2B5EF4-FFF2-40B4-BE49-F238E27FC236}">
                  <a16:creationId xmlns:a16="http://schemas.microsoft.com/office/drawing/2014/main" id="{F057C8CE-4591-67C4-58C5-BEBC3964357D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0" name="Rectangle: Rounded Corners 6189">
              <a:extLst>
                <a:ext uri="{FF2B5EF4-FFF2-40B4-BE49-F238E27FC236}">
                  <a16:creationId xmlns:a16="http://schemas.microsoft.com/office/drawing/2014/main" id="{1B5426BA-57EB-1941-E2EA-9C19728628C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1" name="Rectangle: Rounded Corners 6190">
              <a:extLst>
                <a:ext uri="{FF2B5EF4-FFF2-40B4-BE49-F238E27FC236}">
                  <a16:creationId xmlns:a16="http://schemas.microsoft.com/office/drawing/2014/main" id="{7DB34753-F892-FC2E-7ABB-F967C4E769A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3" name="Group 6192">
            <a:extLst>
              <a:ext uri="{FF2B5EF4-FFF2-40B4-BE49-F238E27FC236}">
                <a16:creationId xmlns:a16="http://schemas.microsoft.com/office/drawing/2014/main" id="{53CAAEB6-B876-9DA8-AB28-B7724BD534E5}"/>
              </a:ext>
            </a:extLst>
          </p:cNvPr>
          <p:cNvGrpSpPr/>
          <p:nvPr/>
        </p:nvGrpSpPr>
        <p:grpSpPr>
          <a:xfrm>
            <a:off x="4690311" y="3269634"/>
            <a:ext cx="1110341" cy="143070"/>
            <a:chOff x="4727510" y="5859624"/>
            <a:chExt cx="1110341" cy="143070"/>
          </a:xfrm>
        </p:grpSpPr>
        <p:sp>
          <p:nvSpPr>
            <p:cNvPr id="6194" name="Rectangle: Rounded Corners 6193">
              <a:extLst>
                <a:ext uri="{FF2B5EF4-FFF2-40B4-BE49-F238E27FC236}">
                  <a16:creationId xmlns:a16="http://schemas.microsoft.com/office/drawing/2014/main" id="{D613A915-657A-1C1F-2E70-73115703E721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5" name="Rectangle: Rounded Corners 6194">
              <a:extLst>
                <a:ext uri="{FF2B5EF4-FFF2-40B4-BE49-F238E27FC236}">
                  <a16:creationId xmlns:a16="http://schemas.microsoft.com/office/drawing/2014/main" id="{6E5DA624-AE06-EBB6-48F3-425835D2CB51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6" name="Rectangle: Rounded Corners 6195">
              <a:extLst>
                <a:ext uri="{FF2B5EF4-FFF2-40B4-BE49-F238E27FC236}">
                  <a16:creationId xmlns:a16="http://schemas.microsoft.com/office/drawing/2014/main" id="{EF7185F9-D60B-76BE-B9EE-8C8D32B50B7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7" name="Rectangle: Rounded Corners 6196">
              <a:extLst>
                <a:ext uri="{FF2B5EF4-FFF2-40B4-BE49-F238E27FC236}">
                  <a16:creationId xmlns:a16="http://schemas.microsoft.com/office/drawing/2014/main" id="{9D9F4360-C9B3-3148-5035-FE3D2B2BCADE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D10081EA-0CE9-5EBA-3234-93AA24AA7288}"/>
              </a:ext>
            </a:extLst>
          </p:cNvPr>
          <p:cNvGrpSpPr/>
          <p:nvPr/>
        </p:nvGrpSpPr>
        <p:grpSpPr>
          <a:xfrm>
            <a:off x="4690311" y="3777187"/>
            <a:ext cx="1110341" cy="143070"/>
            <a:chOff x="4727510" y="5859624"/>
            <a:chExt cx="1110341" cy="143070"/>
          </a:xfrm>
        </p:grpSpPr>
        <p:sp>
          <p:nvSpPr>
            <p:cNvPr id="6199" name="Rectangle: Rounded Corners 6198">
              <a:extLst>
                <a:ext uri="{FF2B5EF4-FFF2-40B4-BE49-F238E27FC236}">
                  <a16:creationId xmlns:a16="http://schemas.microsoft.com/office/drawing/2014/main" id="{F14A261A-0C4D-2FCC-090C-840F66298E29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0" name="Rectangle: Rounded Corners 6199">
              <a:extLst>
                <a:ext uri="{FF2B5EF4-FFF2-40B4-BE49-F238E27FC236}">
                  <a16:creationId xmlns:a16="http://schemas.microsoft.com/office/drawing/2014/main" id="{D6EA03E1-320D-73FF-6156-182D2F9314D5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1" name="Rectangle: Rounded Corners 6200">
              <a:extLst>
                <a:ext uri="{FF2B5EF4-FFF2-40B4-BE49-F238E27FC236}">
                  <a16:creationId xmlns:a16="http://schemas.microsoft.com/office/drawing/2014/main" id="{1A0F89D9-543D-9C35-ACED-391A5E5B802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2" name="Rectangle: Rounded Corners 6201">
              <a:extLst>
                <a:ext uri="{FF2B5EF4-FFF2-40B4-BE49-F238E27FC236}">
                  <a16:creationId xmlns:a16="http://schemas.microsoft.com/office/drawing/2014/main" id="{55235E6B-B43E-59B6-6AA2-EB0D79D8C8A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3" name="Group 6202">
            <a:extLst>
              <a:ext uri="{FF2B5EF4-FFF2-40B4-BE49-F238E27FC236}">
                <a16:creationId xmlns:a16="http://schemas.microsoft.com/office/drawing/2014/main" id="{22B9D183-0DD8-2100-7FB4-8C9698651B5E}"/>
              </a:ext>
            </a:extLst>
          </p:cNvPr>
          <p:cNvGrpSpPr/>
          <p:nvPr/>
        </p:nvGrpSpPr>
        <p:grpSpPr>
          <a:xfrm>
            <a:off x="4690311" y="4371646"/>
            <a:ext cx="1110341" cy="143070"/>
            <a:chOff x="4727510" y="5859624"/>
            <a:chExt cx="1110341" cy="143070"/>
          </a:xfrm>
        </p:grpSpPr>
        <p:sp>
          <p:nvSpPr>
            <p:cNvPr id="6204" name="Rectangle: Rounded Corners 6203">
              <a:extLst>
                <a:ext uri="{FF2B5EF4-FFF2-40B4-BE49-F238E27FC236}">
                  <a16:creationId xmlns:a16="http://schemas.microsoft.com/office/drawing/2014/main" id="{13861D87-8F0D-17B2-EFE7-57752B4BD91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5" name="Rectangle: Rounded Corners 6204">
              <a:extLst>
                <a:ext uri="{FF2B5EF4-FFF2-40B4-BE49-F238E27FC236}">
                  <a16:creationId xmlns:a16="http://schemas.microsoft.com/office/drawing/2014/main" id="{D167444E-4489-424A-1A86-48451B448FD4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6" name="Rectangle: Rounded Corners 6205">
              <a:extLst>
                <a:ext uri="{FF2B5EF4-FFF2-40B4-BE49-F238E27FC236}">
                  <a16:creationId xmlns:a16="http://schemas.microsoft.com/office/drawing/2014/main" id="{1C201848-0675-8E78-2200-F857F4130D3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7" name="Rectangle: Rounded Corners 6206">
              <a:extLst>
                <a:ext uri="{FF2B5EF4-FFF2-40B4-BE49-F238E27FC236}">
                  <a16:creationId xmlns:a16="http://schemas.microsoft.com/office/drawing/2014/main" id="{E94502F6-0F8B-CDAC-A3B2-07041B07139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8" name="Group 6207">
            <a:extLst>
              <a:ext uri="{FF2B5EF4-FFF2-40B4-BE49-F238E27FC236}">
                <a16:creationId xmlns:a16="http://schemas.microsoft.com/office/drawing/2014/main" id="{3D1E8354-065C-7477-A471-FE4EB46444FC}"/>
              </a:ext>
            </a:extLst>
          </p:cNvPr>
          <p:cNvGrpSpPr/>
          <p:nvPr/>
        </p:nvGrpSpPr>
        <p:grpSpPr>
          <a:xfrm>
            <a:off x="4690311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09" name="Rectangle: Rounded Corners 6208">
              <a:extLst>
                <a:ext uri="{FF2B5EF4-FFF2-40B4-BE49-F238E27FC236}">
                  <a16:creationId xmlns:a16="http://schemas.microsoft.com/office/drawing/2014/main" id="{30C3F730-7739-18EF-5F98-E0CD6816A07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0" name="Rectangle: Rounded Corners 6209">
              <a:extLst>
                <a:ext uri="{FF2B5EF4-FFF2-40B4-BE49-F238E27FC236}">
                  <a16:creationId xmlns:a16="http://schemas.microsoft.com/office/drawing/2014/main" id="{657FA0C2-1732-1A2A-74E8-3F32DBB501C3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1" name="Rectangle: Rounded Corners 6210">
              <a:extLst>
                <a:ext uri="{FF2B5EF4-FFF2-40B4-BE49-F238E27FC236}">
                  <a16:creationId xmlns:a16="http://schemas.microsoft.com/office/drawing/2014/main" id="{825E1AB0-717F-4919-16D4-A64378AEB084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2" name="Rectangle: Rounded Corners 6211">
              <a:extLst>
                <a:ext uri="{FF2B5EF4-FFF2-40B4-BE49-F238E27FC236}">
                  <a16:creationId xmlns:a16="http://schemas.microsoft.com/office/drawing/2014/main" id="{67B23D93-71CA-B9BB-D7B7-15D32708927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3" name="Group 6212">
            <a:extLst>
              <a:ext uri="{FF2B5EF4-FFF2-40B4-BE49-F238E27FC236}">
                <a16:creationId xmlns:a16="http://schemas.microsoft.com/office/drawing/2014/main" id="{8DD1F3C8-0269-3D13-4F45-733709B091FE}"/>
              </a:ext>
            </a:extLst>
          </p:cNvPr>
          <p:cNvGrpSpPr/>
          <p:nvPr/>
        </p:nvGrpSpPr>
        <p:grpSpPr>
          <a:xfrm>
            <a:off x="6828266" y="2681999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4" name="Rectangle: Rounded Corners 6213">
              <a:extLst>
                <a:ext uri="{FF2B5EF4-FFF2-40B4-BE49-F238E27FC236}">
                  <a16:creationId xmlns:a16="http://schemas.microsoft.com/office/drawing/2014/main" id="{DA472510-E33B-55F9-BFA7-EEDF8554BE2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5" name="Rectangle: Rounded Corners 6214">
              <a:extLst>
                <a:ext uri="{FF2B5EF4-FFF2-40B4-BE49-F238E27FC236}">
                  <a16:creationId xmlns:a16="http://schemas.microsoft.com/office/drawing/2014/main" id="{C849564A-AC87-B39C-0BE8-D92371C4846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6" name="Rectangle: Rounded Corners 6215">
              <a:extLst>
                <a:ext uri="{FF2B5EF4-FFF2-40B4-BE49-F238E27FC236}">
                  <a16:creationId xmlns:a16="http://schemas.microsoft.com/office/drawing/2014/main" id="{42E64FC2-E275-72DD-3D1B-133220CA761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7" name="Rectangle: Rounded Corners 6216">
              <a:extLst>
                <a:ext uri="{FF2B5EF4-FFF2-40B4-BE49-F238E27FC236}">
                  <a16:creationId xmlns:a16="http://schemas.microsoft.com/office/drawing/2014/main" id="{AFDF03D8-1867-3CF5-E3DB-20C605DC649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8" name="Group 6217">
            <a:extLst>
              <a:ext uri="{FF2B5EF4-FFF2-40B4-BE49-F238E27FC236}">
                <a16:creationId xmlns:a16="http://schemas.microsoft.com/office/drawing/2014/main" id="{BD2D7D04-0AC0-BAC2-9DA6-AD92B477E87F}"/>
              </a:ext>
            </a:extLst>
          </p:cNvPr>
          <p:cNvGrpSpPr/>
          <p:nvPr/>
        </p:nvGrpSpPr>
        <p:grpSpPr>
          <a:xfrm>
            <a:off x="6817380" y="326963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9" name="Rectangle: Rounded Corners 6218">
              <a:extLst>
                <a:ext uri="{FF2B5EF4-FFF2-40B4-BE49-F238E27FC236}">
                  <a16:creationId xmlns:a16="http://schemas.microsoft.com/office/drawing/2014/main" id="{EFC14EC6-EE90-4E3B-4F09-50BE2C65C144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0" name="Rectangle: Rounded Corners 6219">
              <a:extLst>
                <a:ext uri="{FF2B5EF4-FFF2-40B4-BE49-F238E27FC236}">
                  <a16:creationId xmlns:a16="http://schemas.microsoft.com/office/drawing/2014/main" id="{A89E7795-A12F-65B8-E639-4150665C3EE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1" name="Rectangle: Rounded Corners 6220">
              <a:extLst>
                <a:ext uri="{FF2B5EF4-FFF2-40B4-BE49-F238E27FC236}">
                  <a16:creationId xmlns:a16="http://schemas.microsoft.com/office/drawing/2014/main" id="{C9BAF215-4F8F-2691-7A42-FF5EA401D1E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2" name="Rectangle: Rounded Corners 6221">
              <a:extLst>
                <a:ext uri="{FF2B5EF4-FFF2-40B4-BE49-F238E27FC236}">
                  <a16:creationId xmlns:a16="http://schemas.microsoft.com/office/drawing/2014/main" id="{561D5E13-FD56-30EA-8550-D44AFFB7348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3" name="Group 6222">
            <a:extLst>
              <a:ext uri="{FF2B5EF4-FFF2-40B4-BE49-F238E27FC236}">
                <a16:creationId xmlns:a16="http://schemas.microsoft.com/office/drawing/2014/main" id="{2F7BE642-5A8A-5D0A-8F49-B087EF7AAB2C}"/>
              </a:ext>
            </a:extLst>
          </p:cNvPr>
          <p:cNvGrpSpPr/>
          <p:nvPr/>
        </p:nvGrpSpPr>
        <p:grpSpPr>
          <a:xfrm>
            <a:off x="6817380" y="3777187"/>
            <a:ext cx="1110341" cy="143070"/>
            <a:chOff x="4727510" y="5859624"/>
            <a:chExt cx="1110341" cy="143070"/>
          </a:xfrm>
        </p:grpSpPr>
        <p:sp>
          <p:nvSpPr>
            <p:cNvPr id="6224" name="Rectangle: Rounded Corners 6223">
              <a:extLst>
                <a:ext uri="{FF2B5EF4-FFF2-40B4-BE49-F238E27FC236}">
                  <a16:creationId xmlns:a16="http://schemas.microsoft.com/office/drawing/2014/main" id="{CAEF311E-DDC5-D2B1-21BB-D942314A466C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5" name="Rectangle: Rounded Corners 6224">
              <a:extLst>
                <a:ext uri="{FF2B5EF4-FFF2-40B4-BE49-F238E27FC236}">
                  <a16:creationId xmlns:a16="http://schemas.microsoft.com/office/drawing/2014/main" id="{E361DE9E-FDFB-BAA3-AA59-4E27350E4A6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6" name="Rectangle: Rounded Corners 6225">
              <a:extLst>
                <a:ext uri="{FF2B5EF4-FFF2-40B4-BE49-F238E27FC236}">
                  <a16:creationId xmlns:a16="http://schemas.microsoft.com/office/drawing/2014/main" id="{E3EA1AEB-2A87-2020-E325-59764663EEC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7" name="Rectangle: Rounded Corners 6226">
              <a:extLst>
                <a:ext uri="{FF2B5EF4-FFF2-40B4-BE49-F238E27FC236}">
                  <a16:creationId xmlns:a16="http://schemas.microsoft.com/office/drawing/2014/main" id="{42FBC2F8-3B29-91D8-9652-DAECAFEDA996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8" name="Group 6227">
            <a:extLst>
              <a:ext uri="{FF2B5EF4-FFF2-40B4-BE49-F238E27FC236}">
                <a16:creationId xmlns:a16="http://schemas.microsoft.com/office/drawing/2014/main" id="{3ADC11DB-E807-305D-C46B-F0CF55D91A13}"/>
              </a:ext>
            </a:extLst>
          </p:cNvPr>
          <p:cNvGrpSpPr/>
          <p:nvPr/>
        </p:nvGrpSpPr>
        <p:grpSpPr>
          <a:xfrm>
            <a:off x="6817380" y="4371646"/>
            <a:ext cx="1110341" cy="143070"/>
            <a:chOff x="4727510" y="5859624"/>
            <a:chExt cx="1110341" cy="143070"/>
          </a:xfrm>
        </p:grpSpPr>
        <p:sp>
          <p:nvSpPr>
            <p:cNvPr id="6229" name="Rectangle: Rounded Corners 6228">
              <a:extLst>
                <a:ext uri="{FF2B5EF4-FFF2-40B4-BE49-F238E27FC236}">
                  <a16:creationId xmlns:a16="http://schemas.microsoft.com/office/drawing/2014/main" id="{53181981-E19B-0ED8-3B33-836731D8574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0" name="Rectangle: Rounded Corners 6229">
              <a:extLst>
                <a:ext uri="{FF2B5EF4-FFF2-40B4-BE49-F238E27FC236}">
                  <a16:creationId xmlns:a16="http://schemas.microsoft.com/office/drawing/2014/main" id="{BCF9068D-C3F8-41C4-546C-BBAE86011BB9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1" name="Rectangle: Rounded Corners 6230">
              <a:extLst>
                <a:ext uri="{FF2B5EF4-FFF2-40B4-BE49-F238E27FC236}">
                  <a16:creationId xmlns:a16="http://schemas.microsoft.com/office/drawing/2014/main" id="{B76366E0-D4DE-717A-64F1-EAEA69F98ED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2" name="Rectangle: Rounded Corners 6231">
              <a:extLst>
                <a:ext uri="{FF2B5EF4-FFF2-40B4-BE49-F238E27FC236}">
                  <a16:creationId xmlns:a16="http://schemas.microsoft.com/office/drawing/2014/main" id="{DADA2EB9-C9F1-C4BE-B9DC-C510111EED65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3" name="Group 6232">
            <a:extLst>
              <a:ext uri="{FF2B5EF4-FFF2-40B4-BE49-F238E27FC236}">
                <a16:creationId xmlns:a16="http://schemas.microsoft.com/office/drawing/2014/main" id="{4E39DA4B-CD6A-3C92-321D-7130229A0930}"/>
              </a:ext>
            </a:extLst>
          </p:cNvPr>
          <p:cNvGrpSpPr/>
          <p:nvPr/>
        </p:nvGrpSpPr>
        <p:grpSpPr>
          <a:xfrm>
            <a:off x="6817380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34" name="Rectangle: Rounded Corners 6233">
              <a:extLst>
                <a:ext uri="{FF2B5EF4-FFF2-40B4-BE49-F238E27FC236}">
                  <a16:creationId xmlns:a16="http://schemas.microsoft.com/office/drawing/2014/main" id="{70C3A780-7ED5-E90D-E07A-E5BA55107B8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5" name="Rectangle: Rounded Corners 6234">
              <a:extLst>
                <a:ext uri="{FF2B5EF4-FFF2-40B4-BE49-F238E27FC236}">
                  <a16:creationId xmlns:a16="http://schemas.microsoft.com/office/drawing/2014/main" id="{6B7ABCC9-7A07-F1E6-1C2E-72495159CCC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6" name="Rectangle: Rounded Corners 6235">
              <a:extLst>
                <a:ext uri="{FF2B5EF4-FFF2-40B4-BE49-F238E27FC236}">
                  <a16:creationId xmlns:a16="http://schemas.microsoft.com/office/drawing/2014/main" id="{68392BF7-703D-23C3-D02D-CEED1A169AF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7" name="Rectangle: Rounded Corners 6236">
              <a:extLst>
                <a:ext uri="{FF2B5EF4-FFF2-40B4-BE49-F238E27FC236}">
                  <a16:creationId xmlns:a16="http://schemas.microsoft.com/office/drawing/2014/main" id="{B8488AB4-1AFA-08DD-80EA-EF4AF2AB6D8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38" name="Rectangle 6237">
            <a:extLst>
              <a:ext uri="{FF2B5EF4-FFF2-40B4-BE49-F238E27FC236}">
                <a16:creationId xmlns:a16="http://schemas.microsoft.com/office/drawing/2014/main" id="{7F922EE3-737B-BCD1-58C9-E50C0F02DC9C}"/>
              </a:ext>
            </a:extLst>
          </p:cNvPr>
          <p:cNvSpPr/>
          <p:nvPr/>
        </p:nvSpPr>
        <p:spPr>
          <a:xfrm>
            <a:off x="10349782" y="2241850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grpSp>
        <p:nvGrpSpPr>
          <p:cNvPr id="6239" name="Group 6238">
            <a:extLst>
              <a:ext uri="{FF2B5EF4-FFF2-40B4-BE49-F238E27FC236}">
                <a16:creationId xmlns:a16="http://schemas.microsoft.com/office/drawing/2014/main" id="{58AD5512-6757-2717-534B-5135B4F3DA1C}"/>
              </a:ext>
            </a:extLst>
          </p:cNvPr>
          <p:cNvGrpSpPr/>
          <p:nvPr/>
        </p:nvGrpSpPr>
        <p:grpSpPr>
          <a:xfrm>
            <a:off x="9038476" y="4934265"/>
            <a:ext cx="1110341" cy="143070"/>
            <a:chOff x="4727510" y="5859624"/>
            <a:chExt cx="1110341" cy="143070"/>
          </a:xfrm>
          <a:noFill/>
        </p:grpSpPr>
        <p:sp>
          <p:nvSpPr>
            <p:cNvPr id="6240" name="Rectangle: Rounded Corners 6239">
              <a:extLst>
                <a:ext uri="{FF2B5EF4-FFF2-40B4-BE49-F238E27FC236}">
                  <a16:creationId xmlns:a16="http://schemas.microsoft.com/office/drawing/2014/main" id="{5BFA8A9B-4699-0740-5F45-61526759DD9D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1" name="Rectangle: Rounded Corners 6240">
              <a:extLst>
                <a:ext uri="{FF2B5EF4-FFF2-40B4-BE49-F238E27FC236}">
                  <a16:creationId xmlns:a16="http://schemas.microsoft.com/office/drawing/2014/main" id="{CD2D1029-2322-D3E6-A389-4D242A6CD4B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2" name="Rectangle: Rounded Corners 6241">
              <a:extLst>
                <a:ext uri="{FF2B5EF4-FFF2-40B4-BE49-F238E27FC236}">
                  <a16:creationId xmlns:a16="http://schemas.microsoft.com/office/drawing/2014/main" id="{FD1B9751-DB28-2172-05F8-3D7E7E6797B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3" name="Rectangle: Rounded Corners 6242">
              <a:extLst>
                <a:ext uri="{FF2B5EF4-FFF2-40B4-BE49-F238E27FC236}">
                  <a16:creationId xmlns:a16="http://schemas.microsoft.com/office/drawing/2014/main" id="{4CD226EC-BDC3-DE4F-43DC-54887F410BF9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4" name="Group 6243">
            <a:extLst>
              <a:ext uri="{FF2B5EF4-FFF2-40B4-BE49-F238E27FC236}">
                <a16:creationId xmlns:a16="http://schemas.microsoft.com/office/drawing/2014/main" id="{B0A3D7AC-DC75-08DA-B4AA-3073085DB92E}"/>
              </a:ext>
            </a:extLst>
          </p:cNvPr>
          <p:cNvGrpSpPr/>
          <p:nvPr/>
        </p:nvGrpSpPr>
        <p:grpSpPr>
          <a:xfrm>
            <a:off x="9038476" y="4371646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45" name="Rectangle: Rounded Corners 6244">
              <a:extLst>
                <a:ext uri="{FF2B5EF4-FFF2-40B4-BE49-F238E27FC236}">
                  <a16:creationId xmlns:a16="http://schemas.microsoft.com/office/drawing/2014/main" id="{68BB10D0-BDA2-57C2-F2A5-7E3D7C2B27F6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6" name="Rectangle: Rounded Corners 6245">
              <a:extLst>
                <a:ext uri="{FF2B5EF4-FFF2-40B4-BE49-F238E27FC236}">
                  <a16:creationId xmlns:a16="http://schemas.microsoft.com/office/drawing/2014/main" id="{7DE33017-3E59-3371-5EF7-22032D07FF8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7" name="Rectangle: Rounded Corners 6246">
              <a:extLst>
                <a:ext uri="{FF2B5EF4-FFF2-40B4-BE49-F238E27FC236}">
                  <a16:creationId xmlns:a16="http://schemas.microsoft.com/office/drawing/2014/main" id="{FB4CE820-EB53-AF99-B701-FEFF3D5A424F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8" name="Rectangle: Rounded Corners 6247">
              <a:extLst>
                <a:ext uri="{FF2B5EF4-FFF2-40B4-BE49-F238E27FC236}">
                  <a16:creationId xmlns:a16="http://schemas.microsoft.com/office/drawing/2014/main" id="{842CE1DA-3F59-6B53-46E8-AD20EC4521D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9" name="Group 6248">
            <a:extLst>
              <a:ext uri="{FF2B5EF4-FFF2-40B4-BE49-F238E27FC236}">
                <a16:creationId xmlns:a16="http://schemas.microsoft.com/office/drawing/2014/main" id="{BB94902F-DDF0-A6B2-8637-E931201B3176}"/>
              </a:ext>
            </a:extLst>
          </p:cNvPr>
          <p:cNvGrpSpPr/>
          <p:nvPr/>
        </p:nvGrpSpPr>
        <p:grpSpPr>
          <a:xfrm>
            <a:off x="9027590" y="3760751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0" name="Rectangle: Rounded Corners 6249">
              <a:extLst>
                <a:ext uri="{FF2B5EF4-FFF2-40B4-BE49-F238E27FC236}">
                  <a16:creationId xmlns:a16="http://schemas.microsoft.com/office/drawing/2014/main" id="{40142D21-5E38-DF95-92C3-4522C356AC3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1" name="Rectangle: Rounded Corners 6250">
              <a:extLst>
                <a:ext uri="{FF2B5EF4-FFF2-40B4-BE49-F238E27FC236}">
                  <a16:creationId xmlns:a16="http://schemas.microsoft.com/office/drawing/2014/main" id="{ABAD1F77-8CCA-8871-30DD-536F5EBB182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2" name="Rectangle: Rounded Corners 6251">
              <a:extLst>
                <a:ext uri="{FF2B5EF4-FFF2-40B4-BE49-F238E27FC236}">
                  <a16:creationId xmlns:a16="http://schemas.microsoft.com/office/drawing/2014/main" id="{C831C1BD-9487-DEC2-E368-CDC15BB92E0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3" name="Rectangle: Rounded Corners 6252">
              <a:extLst>
                <a:ext uri="{FF2B5EF4-FFF2-40B4-BE49-F238E27FC236}">
                  <a16:creationId xmlns:a16="http://schemas.microsoft.com/office/drawing/2014/main" id="{D80BF62E-55A6-E5CF-5072-3AB2A8E3C73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4" name="Group 6253">
            <a:extLst>
              <a:ext uri="{FF2B5EF4-FFF2-40B4-BE49-F238E27FC236}">
                <a16:creationId xmlns:a16="http://schemas.microsoft.com/office/drawing/2014/main" id="{3DFF42EE-0432-6832-8589-F50D4C3C5F40}"/>
              </a:ext>
            </a:extLst>
          </p:cNvPr>
          <p:cNvGrpSpPr/>
          <p:nvPr/>
        </p:nvGrpSpPr>
        <p:grpSpPr>
          <a:xfrm>
            <a:off x="9027590" y="3276458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5" name="Rectangle: Rounded Corners 6254">
              <a:extLst>
                <a:ext uri="{FF2B5EF4-FFF2-40B4-BE49-F238E27FC236}">
                  <a16:creationId xmlns:a16="http://schemas.microsoft.com/office/drawing/2014/main" id="{C3DE4DC8-85B7-ADBE-93DD-C8DB5C598A3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6" name="Rectangle: Rounded Corners 6255">
              <a:extLst>
                <a:ext uri="{FF2B5EF4-FFF2-40B4-BE49-F238E27FC236}">
                  <a16:creationId xmlns:a16="http://schemas.microsoft.com/office/drawing/2014/main" id="{F5D29868-CE97-35A0-9AD3-64E1D4C67FA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7" name="Rectangle: Rounded Corners 6256">
              <a:extLst>
                <a:ext uri="{FF2B5EF4-FFF2-40B4-BE49-F238E27FC236}">
                  <a16:creationId xmlns:a16="http://schemas.microsoft.com/office/drawing/2014/main" id="{8D3A768A-29EF-536C-28D4-E0D6AED803A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8" name="Rectangle: Rounded Corners 6257">
              <a:extLst>
                <a:ext uri="{FF2B5EF4-FFF2-40B4-BE49-F238E27FC236}">
                  <a16:creationId xmlns:a16="http://schemas.microsoft.com/office/drawing/2014/main" id="{3EEDE0E7-2B2A-BFAD-61FC-BB31DB4D618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9" name="Group 6258">
            <a:extLst>
              <a:ext uri="{FF2B5EF4-FFF2-40B4-BE49-F238E27FC236}">
                <a16:creationId xmlns:a16="http://schemas.microsoft.com/office/drawing/2014/main" id="{211D5A74-8506-D523-24B3-673A89FE7EB7}"/>
              </a:ext>
            </a:extLst>
          </p:cNvPr>
          <p:cNvGrpSpPr/>
          <p:nvPr/>
        </p:nvGrpSpPr>
        <p:grpSpPr>
          <a:xfrm>
            <a:off x="9027590" y="2685850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60" name="Rectangle: Rounded Corners 6259">
              <a:extLst>
                <a:ext uri="{FF2B5EF4-FFF2-40B4-BE49-F238E27FC236}">
                  <a16:creationId xmlns:a16="http://schemas.microsoft.com/office/drawing/2014/main" id="{2A0C7540-A70D-7F02-767C-EF91BBA792AE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1" name="Rectangle: Rounded Corners 6260">
              <a:extLst>
                <a:ext uri="{FF2B5EF4-FFF2-40B4-BE49-F238E27FC236}">
                  <a16:creationId xmlns:a16="http://schemas.microsoft.com/office/drawing/2014/main" id="{AE79FA0A-0648-E66C-09FF-EC37A213CC8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2" name="Rectangle: Rounded Corners 6261">
              <a:extLst>
                <a:ext uri="{FF2B5EF4-FFF2-40B4-BE49-F238E27FC236}">
                  <a16:creationId xmlns:a16="http://schemas.microsoft.com/office/drawing/2014/main" id="{2B3DED5F-6148-E922-A546-0943CE51DEF1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3" name="Rectangle: Rounded Corners 6262">
              <a:extLst>
                <a:ext uri="{FF2B5EF4-FFF2-40B4-BE49-F238E27FC236}">
                  <a16:creationId xmlns:a16="http://schemas.microsoft.com/office/drawing/2014/main" id="{416A1550-8530-0B15-FFBB-6D61BBC2FE0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64" name="Rectangle 6263">
            <a:extLst>
              <a:ext uri="{FF2B5EF4-FFF2-40B4-BE49-F238E27FC236}">
                <a16:creationId xmlns:a16="http://schemas.microsoft.com/office/drawing/2014/main" id="{23DA1FDA-7A3B-F0F3-0798-95C3598360CB}"/>
              </a:ext>
            </a:extLst>
          </p:cNvPr>
          <p:cNvSpPr/>
          <p:nvPr/>
        </p:nvSpPr>
        <p:spPr>
          <a:xfrm>
            <a:off x="10349782" y="3386284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5" name="Rectangle 6264">
            <a:extLst>
              <a:ext uri="{FF2B5EF4-FFF2-40B4-BE49-F238E27FC236}">
                <a16:creationId xmlns:a16="http://schemas.microsoft.com/office/drawing/2014/main" id="{F8E89F1A-A632-6576-B480-CC099D856DAC}"/>
              </a:ext>
            </a:extLst>
          </p:cNvPr>
          <p:cNvSpPr/>
          <p:nvPr/>
        </p:nvSpPr>
        <p:spPr>
          <a:xfrm>
            <a:off x="10349782" y="4530718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6" name="Rectangle 6265">
            <a:extLst>
              <a:ext uri="{FF2B5EF4-FFF2-40B4-BE49-F238E27FC236}">
                <a16:creationId xmlns:a16="http://schemas.microsoft.com/office/drawing/2014/main" id="{9F3C05F2-A206-0F60-363D-6227F697BDF1}"/>
              </a:ext>
            </a:extLst>
          </p:cNvPr>
          <p:cNvSpPr/>
          <p:nvPr/>
        </p:nvSpPr>
        <p:spPr>
          <a:xfrm>
            <a:off x="10362878" y="3958501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E99C93-EEAD-BB33-4370-E82C2938BBA1}"/>
              </a:ext>
            </a:extLst>
          </p:cNvPr>
          <p:cNvSpPr/>
          <p:nvPr/>
        </p:nvSpPr>
        <p:spPr>
          <a:xfrm>
            <a:off x="5989344" y="3954216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04B8A7-550A-A6A0-A110-1C788779E602}"/>
              </a:ext>
            </a:extLst>
          </p:cNvPr>
          <p:cNvSpPr/>
          <p:nvPr/>
        </p:nvSpPr>
        <p:spPr>
          <a:xfrm>
            <a:off x="4739469" y="5424288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endParaRPr lang="en-US" sz="6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4832AF-9574-01CE-D929-BFA7C7B3E8EF}"/>
              </a:ext>
            </a:extLst>
          </p:cNvPr>
          <p:cNvSpPr/>
          <p:nvPr/>
        </p:nvSpPr>
        <p:spPr>
          <a:xfrm>
            <a:off x="6972587" y="5355027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9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051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3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SLM: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vGluT1-Ai203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37C25-5E8F-51E0-D848-763B4995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49" y="717975"/>
            <a:ext cx="5386568" cy="5967293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9863AAE-AAB0-0C29-7696-97843512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663" y="2656110"/>
            <a:ext cx="4287520" cy="154577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60-120 cells with 3 planes (697.2 x 697.2 µm) recording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Moderate signal/noise ratio</a:t>
            </a:r>
          </a:p>
          <a:p>
            <a:endParaRPr lang="en-US" sz="1400" dirty="0"/>
          </a:p>
          <a:p>
            <a:r>
              <a:rPr lang="en-US" sz="1400" dirty="0"/>
              <a:t>For cells with well detected ROI and signal/noise ratio, SLM in general works. 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4676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D2A71B-382C-6A9B-AE11-F9F7F9E99A81}"/>
              </a:ext>
            </a:extLst>
          </p:cNvPr>
          <p:cNvSpPr/>
          <p:nvPr/>
        </p:nvSpPr>
        <p:spPr>
          <a:xfrm rot="5400000">
            <a:off x="8901853" y="812204"/>
            <a:ext cx="1491345" cy="2121159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28000">
                <a:srgbClr val="FFC000">
                  <a:alpha val="50000"/>
                </a:srgbClr>
              </a:gs>
              <a:gs pos="6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82" name="Table 6181">
            <a:extLst>
              <a:ext uri="{FF2B5EF4-FFF2-40B4-BE49-F238E27FC236}">
                <a16:creationId xmlns:a16="http://schemas.microsoft.com/office/drawing/2014/main" id="{A89609DE-1502-099A-6834-F8EF79CA0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375626"/>
              </p:ext>
            </p:extLst>
          </p:nvPr>
        </p:nvGraphicFramePr>
        <p:xfrm>
          <a:off x="2261543" y="1699749"/>
          <a:ext cx="8446566" cy="36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791">
                  <a:extLst>
                    <a:ext uri="{9D8B030D-6E8A-4147-A177-3AD203B41FA5}">
                      <a16:colId xmlns:a16="http://schemas.microsoft.com/office/drawing/2014/main" val="3719688331"/>
                    </a:ext>
                  </a:extLst>
                </a:gridCol>
                <a:gridCol w="2124829">
                  <a:extLst>
                    <a:ext uri="{9D8B030D-6E8A-4147-A177-3AD203B41FA5}">
                      <a16:colId xmlns:a16="http://schemas.microsoft.com/office/drawing/2014/main" val="1907406057"/>
                    </a:ext>
                  </a:extLst>
                </a:gridCol>
                <a:gridCol w="2118250">
                  <a:extLst>
                    <a:ext uri="{9D8B030D-6E8A-4147-A177-3AD203B41FA5}">
                      <a16:colId xmlns:a16="http://schemas.microsoft.com/office/drawing/2014/main" val="3803807165"/>
                    </a:ext>
                  </a:extLst>
                </a:gridCol>
                <a:gridCol w="2116696">
                  <a:extLst>
                    <a:ext uri="{9D8B030D-6E8A-4147-A177-3AD203B41FA5}">
                      <a16:colId xmlns:a16="http://schemas.microsoft.com/office/drawing/2014/main" val="329330623"/>
                    </a:ext>
                  </a:extLst>
                </a:gridCol>
              </a:tblGrid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vGluT1-Ai203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2)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GCamp6s-CamkII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Emx1.Cre-Ai96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1)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443727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19133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148680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211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899723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5984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948" y="329284"/>
            <a:ext cx="9829587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-50" dirty="0">
                <a:solidFill>
                  <a:srgbClr val="01204E"/>
                </a:solidFill>
              </a:rPr>
              <a:t>Evaluation of Three Animal Strategies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CCDF2-AA96-7A8B-2597-25391B1119F6}"/>
              </a:ext>
            </a:extLst>
          </p:cNvPr>
          <p:cNvSpPr/>
          <p:nvPr/>
        </p:nvSpPr>
        <p:spPr>
          <a:xfrm>
            <a:off x="77723" y="3484395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9A7E80-4A3A-910E-F8CA-19EA8A07FFE5}"/>
              </a:ext>
            </a:extLst>
          </p:cNvPr>
          <p:cNvSpPr/>
          <p:nvPr/>
        </p:nvSpPr>
        <p:spPr>
          <a:xfrm>
            <a:off x="254390" y="3269744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BC6E3A-363E-674E-30B2-1A725347F280}"/>
              </a:ext>
            </a:extLst>
          </p:cNvPr>
          <p:cNvSpPr/>
          <p:nvPr/>
        </p:nvSpPr>
        <p:spPr>
          <a:xfrm>
            <a:off x="2315481" y="25674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1755DB-6C2C-E3F6-0810-B5E89FB42734}"/>
              </a:ext>
            </a:extLst>
          </p:cNvPr>
          <p:cNvSpPr/>
          <p:nvPr/>
        </p:nvSpPr>
        <p:spPr>
          <a:xfrm>
            <a:off x="2315481" y="42987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1065C2-38B5-C2F8-CA15-AAB48F419580}"/>
              </a:ext>
            </a:extLst>
          </p:cNvPr>
          <p:cNvSpPr/>
          <p:nvPr/>
        </p:nvSpPr>
        <p:spPr>
          <a:xfrm>
            <a:off x="2315481" y="3690276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F0F06D-4CC4-61BA-23B8-805D0B1C357B}"/>
              </a:ext>
            </a:extLst>
          </p:cNvPr>
          <p:cNvSpPr/>
          <p:nvPr/>
        </p:nvSpPr>
        <p:spPr>
          <a:xfrm>
            <a:off x="2315481" y="3135752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230E9C9-ABD5-033A-2188-EC6C0490449D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1032544" y="2708181"/>
            <a:ext cx="1282937" cy="91399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D7BE574-1449-701A-61F7-5C5D9500F1B0}"/>
              </a:ext>
            </a:extLst>
          </p:cNvPr>
          <p:cNvSpPr/>
          <p:nvPr/>
        </p:nvSpPr>
        <p:spPr>
          <a:xfrm>
            <a:off x="2598353" y="2456229"/>
            <a:ext cx="4532651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quality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184D4-B4A2-B3C5-CE3F-3B47CA44272D}"/>
              </a:ext>
            </a:extLst>
          </p:cNvPr>
          <p:cNvSpPr/>
          <p:nvPr/>
        </p:nvSpPr>
        <p:spPr>
          <a:xfrm>
            <a:off x="2598353" y="3050688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 population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9BF8F5-65B4-C8E8-F823-030197C1C9F3}"/>
              </a:ext>
            </a:extLst>
          </p:cNvPr>
          <p:cNvSpPr/>
          <p:nvPr/>
        </p:nvSpPr>
        <p:spPr>
          <a:xfrm>
            <a:off x="2598353" y="3622179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SLM populations</a:t>
            </a:r>
          </a:p>
        </p:txBody>
      </p:sp>
      <p:sp>
        <p:nvSpPr>
          <p:cNvPr id="6144" name="Rectangle: Rounded Corners 6143">
            <a:extLst>
              <a:ext uri="{FF2B5EF4-FFF2-40B4-BE49-F238E27FC236}">
                <a16:creationId xmlns:a16="http://schemas.microsoft.com/office/drawing/2014/main" id="{90D0A88A-924F-E570-3CEA-4110AA3B3D13}"/>
              </a:ext>
            </a:extLst>
          </p:cNvPr>
          <p:cNvSpPr/>
          <p:nvPr/>
        </p:nvSpPr>
        <p:spPr>
          <a:xfrm>
            <a:off x="2598353" y="4201990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‘Cross-talk’</a:t>
            </a:r>
          </a:p>
        </p:txBody>
      </p:sp>
      <p:cxnSp>
        <p:nvCxnSpPr>
          <p:cNvPr id="6145" name="Connector: Curved 6144">
            <a:extLst>
              <a:ext uri="{FF2B5EF4-FFF2-40B4-BE49-F238E27FC236}">
                <a16:creationId xmlns:a16="http://schemas.microsoft.com/office/drawing/2014/main" id="{C734F82F-220A-C68E-DC21-639A3DE808F6}"/>
              </a:ext>
            </a:extLst>
          </p:cNvPr>
          <p:cNvCxnSpPr>
            <a:cxnSpLocks/>
            <a:stCxn id="16" idx="3"/>
            <a:endCxn id="24" idx="2"/>
          </p:cNvCxnSpPr>
          <p:nvPr/>
        </p:nvCxnSpPr>
        <p:spPr>
          <a:xfrm flipV="1">
            <a:off x="1032544" y="3276459"/>
            <a:ext cx="1282937" cy="345720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Rectangle: Rounded Corners 6148">
            <a:extLst>
              <a:ext uri="{FF2B5EF4-FFF2-40B4-BE49-F238E27FC236}">
                <a16:creationId xmlns:a16="http://schemas.microsoft.com/office/drawing/2014/main" id="{90973480-D1BF-0584-91FA-6C167699202A}"/>
              </a:ext>
            </a:extLst>
          </p:cNvPr>
          <p:cNvSpPr/>
          <p:nvPr/>
        </p:nvSpPr>
        <p:spPr>
          <a:xfrm>
            <a:off x="2598353" y="4795083"/>
            <a:ext cx="2980145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</a:t>
            </a:r>
          </a:p>
        </p:txBody>
      </p:sp>
      <p:sp>
        <p:nvSpPr>
          <p:cNvPr id="6150" name="Oval 6149">
            <a:extLst>
              <a:ext uri="{FF2B5EF4-FFF2-40B4-BE49-F238E27FC236}">
                <a16:creationId xmlns:a16="http://schemas.microsoft.com/office/drawing/2014/main" id="{4532782F-57CF-DDE8-5E78-D9AEEF785043}"/>
              </a:ext>
            </a:extLst>
          </p:cNvPr>
          <p:cNvSpPr/>
          <p:nvPr/>
        </p:nvSpPr>
        <p:spPr>
          <a:xfrm>
            <a:off x="2315481" y="4895633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51" name="Connector: Curved 6150">
            <a:extLst>
              <a:ext uri="{FF2B5EF4-FFF2-40B4-BE49-F238E27FC236}">
                <a16:creationId xmlns:a16="http://schemas.microsoft.com/office/drawing/2014/main" id="{DE7C56B9-7B1F-296D-4AEC-669ECCDFE34F}"/>
              </a:ext>
            </a:extLst>
          </p:cNvPr>
          <p:cNvCxnSpPr>
            <a:cxnSpLocks/>
            <a:stCxn id="16" idx="3"/>
            <a:endCxn id="23" idx="2"/>
          </p:cNvCxnSpPr>
          <p:nvPr/>
        </p:nvCxnSpPr>
        <p:spPr>
          <a:xfrm>
            <a:off x="1032544" y="3622179"/>
            <a:ext cx="1282937" cy="208804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Connector: Curved 6153">
            <a:extLst>
              <a:ext uri="{FF2B5EF4-FFF2-40B4-BE49-F238E27FC236}">
                <a16:creationId xmlns:a16="http://schemas.microsoft.com/office/drawing/2014/main" id="{014EDBEF-D5C0-8D9C-B451-B8A2DB7AF483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>
            <a:off x="1032544" y="3622179"/>
            <a:ext cx="1282937" cy="81730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8" name="Connector: Curved 6157">
            <a:extLst>
              <a:ext uri="{FF2B5EF4-FFF2-40B4-BE49-F238E27FC236}">
                <a16:creationId xmlns:a16="http://schemas.microsoft.com/office/drawing/2014/main" id="{E19232AB-3953-9432-562A-CA98FEF18D91}"/>
              </a:ext>
            </a:extLst>
          </p:cNvPr>
          <p:cNvCxnSpPr>
            <a:cxnSpLocks/>
            <a:stCxn id="16" idx="3"/>
            <a:endCxn id="6150" idx="2"/>
          </p:cNvCxnSpPr>
          <p:nvPr/>
        </p:nvCxnSpPr>
        <p:spPr>
          <a:xfrm>
            <a:off x="1032544" y="3622179"/>
            <a:ext cx="1282937" cy="1414161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92" name="Group 6191">
            <a:extLst>
              <a:ext uri="{FF2B5EF4-FFF2-40B4-BE49-F238E27FC236}">
                <a16:creationId xmlns:a16="http://schemas.microsoft.com/office/drawing/2014/main" id="{13849045-D302-30AA-6D0F-AD1510365668}"/>
              </a:ext>
            </a:extLst>
          </p:cNvPr>
          <p:cNvGrpSpPr/>
          <p:nvPr/>
        </p:nvGrpSpPr>
        <p:grpSpPr>
          <a:xfrm>
            <a:off x="4701197" y="2681999"/>
            <a:ext cx="1110341" cy="143070"/>
            <a:chOff x="4727510" y="5859624"/>
            <a:chExt cx="1110341" cy="143070"/>
          </a:xfrm>
        </p:grpSpPr>
        <p:sp>
          <p:nvSpPr>
            <p:cNvPr id="6188" name="Rectangle: Rounded Corners 6187">
              <a:extLst>
                <a:ext uri="{FF2B5EF4-FFF2-40B4-BE49-F238E27FC236}">
                  <a16:creationId xmlns:a16="http://schemas.microsoft.com/office/drawing/2014/main" id="{59A40905-EF0C-0F25-7877-302F8114D36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9" name="Rectangle: Rounded Corners 6188">
              <a:extLst>
                <a:ext uri="{FF2B5EF4-FFF2-40B4-BE49-F238E27FC236}">
                  <a16:creationId xmlns:a16="http://schemas.microsoft.com/office/drawing/2014/main" id="{F057C8CE-4591-67C4-58C5-BEBC3964357D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0" name="Rectangle: Rounded Corners 6189">
              <a:extLst>
                <a:ext uri="{FF2B5EF4-FFF2-40B4-BE49-F238E27FC236}">
                  <a16:creationId xmlns:a16="http://schemas.microsoft.com/office/drawing/2014/main" id="{1B5426BA-57EB-1941-E2EA-9C19728628C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1" name="Rectangle: Rounded Corners 6190">
              <a:extLst>
                <a:ext uri="{FF2B5EF4-FFF2-40B4-BE49-F238E27FC236}">
                  <a16:creationId xmlns:a16="http://schemas.microsoft.com/office/drawing/2014/main" id="{7DB34753-F892-FC2E-7ABB-F967C4E769A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3" name="Group 6192">
            <a:extLst>
              <a:ext uri="{FF2B5EF4-FFF2-40B4-BE49-F238E27FC236}">
                <a16:creationId xmlns:a16="http://schemas.microsoft.com/office/drawing/2014/main" id="{53CAAEB6-B876-9DA8-AB28-B7724BD534E5}"/>
              </a:ext>
            </a:extLst>
          </p:cNvPr>
          <p:cNvGrpSpPr/>
          <p:nvPr/>
        </p:nvGrpSpPr>
        <p:grpSpPr>
          <a:xfrm>
            <a:off x="4690311" y="3269634"/>
            <a:ext cx="1110341" cy="143070"/>
            <a:chOff x="4727510" y="5859624"/>
            <a:chExt cx="1110341" cy="143070"/>
          </a:xfrm>
        </p:grpSpPr>
        <p:sp>
          <p:nvSpPr>
            <p:cNvPr id="6194" name="Rectangle: Rounded Corners 6193">
              <a:extLst>
                <a:ext uri="{FF2B5EF4-FFF2-40B4-BE49-F238E27FC236}">
                  <a16:creationId xmlns:a16="http://schemas.microsoft.com/office/drawing/2014/main" id="{D613A915-657A-1C1F-2E70-73115703E721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5" name="Rectangle: Rounded Corners 6194">
              <a:extLst>
                <a:ext uri="{FF2B5EF4-FFF2-40B4-BE49-F238E27FC236}">
                  <a16:creationId xmlns:a16="http://schemas.microsoft.com/office/drawing/2014/main" id="{6E5DA624-AE06-EBB6-48F3-425835D2CB51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6" name="Rectangle: Rounded Corners 6195">
              <a:extLst>
                <a:ext uri="{FF2B5EF4-FFF2-40B4-BE49-F238E27FC236}">
                  <a16:creationId xmlns:a16="http://schemas.microsoft.com/office/drawing/2014/main" id="{EF7185F9-D60B-76BE-B9EE-8C8D32B50B7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7" name="Rectangle: Rounded Corners 6196">
              <a:extLst>
                <a:ext uri="{FF2B5EF4-FFF2-40B4-BE49-F238E27FC236}">
                  <a16:creationId xmlns:a16="http://schemas.microsoft.com/office/drawing/2014/main" id="{9D9F4360-C9B3-3148-5035-FE3D2B2BCADE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D10081EA-0CE9-5EBA-3234-93AA24AA7288}"/>
              </a:ext>
            </a:extLst>
          </p:cNvPr>
          <p:cNvGrpSpPr/>
          <p:nvPr/>
        </p:nvGrpSpPr>
        <p:grpSpPr>
          <a:xfrm>
            <a:off x="4690311" y="3777187"/>
            <a:ext cx="1110341" cy="143070"/>
            <a:chOff x="4727510" y="5859624"/>
            <a:chExt cx="1110341" cy="143070"/>
          </a:xfrm>
        </p:grpSpPr>
        <p:sp>
          <p:nvSpPr>
            <p:cNvPr id="6199" name="Rectangle: Rounded Corners 6198">
              <a:extLst>
                <a:ext uri="{FF2B5EF4-FFF2-40B4-BE49-F238E27FC236}">
                  <a16:creationId xmlns:a16="http://schemas.microsoft.com/office/drawing/2014/main" id="{F14A261A-0C4D-2FCC-090C-840F66298E29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0" name="Rectangle: Rounded Corners 6199">
              <a:extLst>
                <a:ext uri="{FF2B5EF4-FFF2-40B4-BE49-F238E27FC236}">
                  <a16:creationId xmlns:a16="http://schemas.microsoft.com/office/drawing/2014/main" id="{D6EA03E1-320D-73FF-6156-182D2F9314D5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1" name="Rectangle: Rounded Corners 6200">
              <a:extLst>
                <a:ext uri="{FF2B5EF4-FFF2-40B4-BE49-F238E27FC236}">
                  <a16:creationId xmlns:a16="http://schemas.microsoft.com/office/drawing/2014/main" id="{1A0F89D9-543D-9C35-ACED-391A5E5B802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2" name="Rectangle: Rounded Corners 6201">
              <a:extLst>
                <a:ext uri="{FF2B5EF4-FFF2-40B4-BE49-F238E27FC236}">
                  <a16:creationId xmlns:a16="http://schemas.microsoft.com/office/drawing/2014/main" id="{55235E6B-B43E-59B6-6AA2-EB0D79D8C8A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3" name="Group 6202">
            <a:extLst>
              <a:ext uri="{FF2B5EF4-FFF2-40B4-BE49-F238E27FC236}">
                <a16:creationId xmlns:a16="http://schemas.microsoft.com/office/drawing/2014/main" id="{22B9D183-0DD8-2100-7FB4-8C9698651B5E}"/>
              </a:ext>
            </a:extLst>
          </p:cNvPr>
          <p:cNvGrpSpPr/>
          <p:nvPr/>
        </p:nvGrpSpPr>
        <p:grpSpPr>
          <a:xfrm>
            <a:off x="4690311" y="4371646"/>
            <a:ext cx="1110341" cy="143070"/>
            <a:chOff x="4727510" y="5859624"/>
            <a:chExt cx="1110341" cy="143070"/>
          </a:xfrm>
        </p:grpSpPr>
        <p:sp>
          <p:nvSpPr>
            <p:cNvPr id="6204" name="Rectangle: Rounded Corners 6203">
              <a:extLst>
                <a:ext uri="{FF2B5EF4-FFF2-40B4-BE49-F238E27FC236}">
                  <a16:creationId xmlns:a16="http://schemas.microsoft.com/office/drawing/2014/main" id="{13861D87-8F0D-17B2-EFE7-57752B4BD91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5" name="Rectangle: Rounded Corners 6204">
              <a:extLst>
                <a:ext uri="{FF2B5EF4-FFF2-40B4-BE49-F238E27FC236}">
                  <a16:creationId xmlns:a16="http://schemas.microsoft.com/office/drawing/2014/main" id="{D167444E-4489-424A-1A86-48451B448FD4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6" name="Rectangle: Rounded Corners 6205">
              <a:extLst>
                <a:ext uri="{FF2B5EF4-FFF2-40B4-BE49-F238E27FC236}">
                  <a16:creationId xmlns:a16="http://schemas.microsoft.com/office/drawing/2014/main" id="{1C201848-0675-8E78-2200-F857F4130D3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7" name="Rectangle: Rounded Corners 6206">
              <a:extLst>
                <a:ext uri="{FF2B5EF4-FFF2-40B4-BE49-F238E27FC236}">
                  <a16:creationId xmlns:a16="http://schemas.microsoft.com/office/drawing/2014/main" id="{E94502F6-0F8B-CDAC-A3B2-07041B07139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8" name="Group 6207">
            <a:extLst>
              <a:ext uri="{FF2B5EF4-FFF2-40B4-BE49-F238E27FC236}">
                <a16:creationId xmlns:a16="http://schemas.microsoft.com/office/drawing/2014/main" id="{3D1E8354-065C-7477-A471-FE4EB46444FC}"/>
              </a:ext>
            </a:extLst>
          </p:cNvPr>
          <p:cNvGrpSpPr/>
          <p:nvPr/>
        </p:nvGrpSpPr>
        <p:grpSpPr>
          <a:xfrm>
            <a:off x="4690311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09" name="Rectangle: Rounded Corners 6208">
              <a:extLst>
                <a:ext uri="{FF2B5EF4-FFF2-40B4-BE49-F238E27FC236}">
                  <a16:creationId xmlns:a16="http://schemas.microsoft.com/office/drawing/2014/main" id="{30C3F730-7739-18EF-5F98-E0CD6816A07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0" name="Rectangle: Rounded Corners 6209">
              <a:extLst>
                <a:ext uri="{FF2B5EF4-FFF2-40B4-BE49-F238E27FC236}">
                  <a16:creationId xmlns:a16="http://schemas.microsoft.com/office/drawing/2014/main" id="{657FA0C2-1732-1A2A-74E8-3F32DBB501C3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1" name="Rectangle: Rounded Corners 6210">
              <a:extLst>
                <a:ext uri="{FF2B5EF4-FFF2-40B4-BE49-F238E27FC236}">
                  <a16:creationId xmlns:a16="http://schemas.microsoft.com/office/drawing/2014/main" id="{825E1AB0-717F-4919-16D4-A64378AEB084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2" name="Rectangle: Rounded Corners 6211">
              <a:extLst>
                <a:ext uri="{FF2B5EF4-FFF2-40B4-BE49-F238E27FC236}">
                  <a16:creationId xmlns:a16="http://schemas.microsoft.com/office/drawing/2014/main" id="{67B23D93-71CA-B9BB-D7B7-15D32708927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3" name="Group 6212">
            <a:extLst>
              <a:ext uri="{FF2B5EF4-FFF2-40B4-BE49-F238E27FC236}">
                <a16:creationId xmlns:a16="http://schemas.microsoft.com/office/drawing/2014/main" id="{8DD1F3C8-0269-3D13-4F45-733709B091FE}"/>
              </a:ext>
            </a:extLst>
          </p:cNvPr>
          <p:cNvGrpSpPr/>
          <p:nvPr/>
        </p:nvGrpSpPr>
        <p:grpSpPr>
          <a:xfrm>
            <a:off x="6828266" y="2681999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4" name="Rectangle: Rounded Corners 6213">
              <a:extLst>
                <a:ext uri="{FF2B5EF4-FFF2-40B4-BE49-F238E27FC236}">
                  <a16:creationId xmlns:a16="http://schemas.microsoft.com/office/drawing/2014/main" id="{DA472510-E33B-55F9-BFA7-EEDF8554BE2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5" name="Rectangle: Rounded Corners 6214">
              <a:extLst>
                <a:ext uri="{FF2B5EF4-FFF2-40B4-BE49-F238E27FC236}">
                  <a16:creationId xmlns:a16="http://schemas.microsoft.com/office/drawing/2014/main" id="{C849564A-AC87-B39C-0BE8-D92371C4846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6" name="Rectangle: Rounded Corners 6215">
              <a:extLst>
                <a:ext uri="{FF2B5EF4-FFF2-40B4-BE49-F238E27FC236}">
                  <a16:creationId xmlns:a16="http://schemas.microsoft.com/office/drawing/2014/main" id="{42E64FC2-E275-72DD-3D1B-133220CA761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7" name="Rectangle: Rounded Corners 6216">
              <a:extLst>
                <a:ext uri="{FF2B5EF4-FFF2-40B4-BE49-F238E27FC236}">
                  <a16:creationId xmlns:a16="http://schemas.microsoft.com/office/drawing/2014/main" id="{AFDF03D8-1867-3CF5-E3DB-20C605DC649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8" name="Group 6217">
            <a:extLst>
              <a:ext uri="{FF2B5EF4-FFF2-40B4-BE49-F238E27FC236}">
                <a16:creationId xmlns:a16="http://schemas.microsoft.com/office/drawing/2014/main" id="{BD2D7D04-0AC0-BAC2-9DA6-AD92B477E87F}"/>
              </a:ext>
            </a:extLst>
          </p:cNvPr>
          <p:cNvGrpSpPr/>
          <p:nvPr/>
        </p:nvGrpSpPr>
        <p:grpSpPr>
          <a:xfrm>
            <a:off x="6817380" y="326963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9" name="Rectangle: Rounded Corners 6218">
              <a:extLst>
                <a:ext uri="{FF2B5EF4-FFF2-40B4-BE49-F238E27FC236}">
                  <a16:creationId xmlns:a16="http://schemas.microsoft.com/office/drawing/2014/main" id="{EFC14EC6-EE90-4E3B-4F09-50BE2C65C144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0" name="Rectangle: Rounded Corners 6219">
              <a:extLst>
                <a:ext uri="{FF2B5EF4-FFF2-40B4-BE49-F238E27FC236}">
                  <a16:creationId xmlns:a16="http://schemas.microsoft.com/office/drawing/2014/main" id="{A89E7795-A12F-65B8-E639-4150665C3EE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1" name="Rectangle: Rounded Corners 6220">
              <a:extLst>
                <a:ext uri="{FF2B5EF4-FFF2-40B4-BE49-F238E27FC236}">
                  <a16:creationId xmlns:a16="http://schemas.microsoft.com/office/drawing/2014/main" id="{C9BAF215-4F8F-2691-7A42-FF5EA401D1E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2" name="Rectangle: Rounded Corners 6221">
              <a:extLst>
                <a:ext uri="{FF2B5EF4-FFF2-40B4-BE49-F238E27FC236}">
                  <a16:creationId xmlns:a16="http://schemas.microsoft.com/office/drawing/2014/main" id="{561D5E13-FD56-30EA-8550-D44AFFB7348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3" name="Group 6222">
            <a:extLst>
              <a:ext uri="{FF2B5EF4-FFF2-40B4-BE49-F238E27FC236}">
                <a16:creationId xmlns:a16="http://schemas.microsoft.com/office/drawing/2014/main" id="{2F7BE642-5A8A-5D0A-8F49-B087EF7AAB2C}"/>
              </a:ext>
            </a:extLst>
          </p:cNvPr>
          <p:cNvGrpSpPr/>
          <p:nvPr/>
        </p:nvGrpSpPr>
        <p:grpSpPr>
          <a:xfrm>
            <a:off x="6817380" y="3777187"/>
            <a:ext cx="1110341" cy="143070"/>
            <a:chOff x="4727510" y="5859624"/>
            <a:chExt cx="1110341" cy="143070"/>
          </a:xfrm>
        </p:grpSpPr>
        <p:sp>
          <p:nvSpPr>
            <p:cNvPr id="6224" name="Rectangle: Rounded Corners 6223">
              <a:extLst>
                <a:ext uri="{FF2B5EF4-FFF2-40B4-BE49-F238E27FC236}">
                  <a16:creationId xmlns:a16="http://schemas.microsoft.com/office/drawing/2014/main" id="{CAEF311E-DDC5-D2B1-21BB-D942314A466C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5" name="Rectangle: Rounded Corners 6224">
              <a:extLst>
                <a:ext uri="{FF2B5EF4-FFF2-40B4-BE49-F238E27FC236}">
                  <a16:creationId xmlns:a16="http://schemas.microsoft.com/office/drawing/2014/main" id="{E361DE9E-FDFB-BAA3-AA59-4E27350E4A6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6" name="Rectangle: Rounded Corners 6225">
              <a:extLst>
                <a:ext uri="{FF2B5EF4-FFF2-40B4-BE49-F238E27FC236}">
                  <a16:creationId xmlns:a16="http://schemas.microsoft.com/office/drawing/2014/main" id="{E3EA1AEB-2A87-2020-E325-59764663EEC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7" name="Rectangle: Rounded Corners 6226">
              <a:extLst>
                <a:ext uri="{FF2B5EF4-FFF2-40B4-BE49-F238E27FC236}">
                  <a16:creationId xmlns:a16="http://schemas.microsoft.com/office/drawing/2014/main" id="{42FBC2F8-3B29-91D8-9652-DAECAFEDA996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8" name="Group 6227">
            <a:extLst>
              <a:ext uri="{FF2B5EF4-FFF2-40B4-BE49-F238E27FC236}">
                <a16:creationId xmlns:a16="http://schemas.microsoft.com/office/drawing/2014/main" id="{3ADC11DB-E807-305D-C46B-F0CF55D91A13}"/>
              </a:ext>
            </a:extLst>
          </p:cNvPr>
          <p:cNvGrpSpPr/>
          <p:nvPr/>
        </p:nvGrpSpPr>
        <p:grpSpPr>
          <a:xfrm>
            <a:off x="6817380" y="4371646"/>
            <a:ext cx="1110341" cy="143070"/>
            <a:chOff x="4727510" y="5859624"/>
            <a:chExt cx="1110341" cy="143070"/>
          </a:xfrm>
        </p:grpSpPr>
        <p:sp>
          <p:nvSpPr>
            <p:cNvPr id="6229" name="Rectangle: Rounded Corners 6228">
              <a:extLst>
                <a:ext uri="{FF2B5EF4-FFF2-40B4-BE49-F238E27FC236}">
                  <a16:creationId xmlns:a16="http://schemas.microsoft.com/office/drawing/2014/main" id="{53181981-E19B-0ED8-3B33-836731D8574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0" name="Rectangle: Rounded Corners 6229">
              <a:extLst>
                <a:ext uri="{FF2B5EF4-FFF2-40B4-BE49-F238E27FC236}">
                  <a16:creationId xmlns:a16="http://schemas.microsoft.com/office/drawing/2014/main" id="{BCF9068D-C3F8-41C4-546C-BBAE86011BB9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1" name="Rectangle: Rounded Corners 6230">
              <a:extLst>
                <a:ext uri="{FF2B5EF4-FFF2-40B4-BE49-F238E27FC236}">
                  <a16:creationId xmlns:a16="http://schemas.microsoft.com/office/drawing/2014/main" id="{B76366E0-D4DE-717A-64F1-EAEA69F98ED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2" name="Rectangle: Rounded Corners 6231">
              <a:extLst>
                <a:ext uri="{FF2B5EF4-FFF2-40B4-BE49-F238E27FC236}">
                  <a16:creationId xmlns:a16="http://schemas.microsoft.com/office/drawing/2014/main" id="{DADA2EB9-C9F1-C4BE-B9DC-C510111EED65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3" name="Group 6232">
            <a:extLst>
              <a:ext uri="{FF2B5EF4-FFF2-40B4-BE49-F238E27FC236}">
                <a16:creationId xmlns:a16="http://schemas.microsoft.com/office/drawing/2014/main" id="{4E39DA4B-CD6A-3C92-321D-7130229A0930}"/>
              </a:ext>
            </a:extLst>
          </p:cNvPr>
          <p:cNvGrpSpPr/>
          <p:nvPr/>
        </p:nvGrpSpPr>
        <p:grpSpPr>
          <a:xfrm>
            <a:off x="6817380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34" name="Rectangle: Rounded Corners 6233">
              <a:extLst>
                <a:ext uri="{FF2B5EF4-FFF2-40B4-BE49-F238E27FC236}">
                  <a16:creationId xmlns:a16="http://schemas.microsoft.com/office/drawing/2014/main" id="{70C3A780-7ED5-E90D-E07A-E5BA55107B8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5" name="Rectangle: Rounded Corners 6234">
              <a:extLst>
                <a:ext uri="{FF2B5EF4-FFF2-40B4-BE49-F238E27FC236}">
                  <a16:creationId xmlns:a16="http://schemas.microsoft.com/office/drawing/2014/main" id="{6B7ABCC9-7A07-F1E6-1C2E-72495159CCC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6" name="Rectangle: Rounded Corners 6235">
              <a:extLst>
                <a:ext uri="{FF2B5EF4-FFF2-40B4-BE49-F238E27FC236}">
                  <a16:creationId xmlns:a16="http://schemas.microsoft.com/office/drawing/2014/main" id="{68392BF7-703D-23C3-D02D-CEED1A169AF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7" name="Rectangle: Rounded Corners 6236">
              <a:extLst>
                <a:ext uri="{FF2B5EF4-FFF2-40B4-BE49-F238E27FC236}">
                  <a16:creationId xmlns:a16="http://schemas.microsoft.com/office/drawing/2014/main" id="{B8488AB4-1AFA-08DD-80EA-EF4AF2AB6D8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38" name="Rectangle 6237">
            <a:extLst>
              <a:ext uri="{FF2B5EF4-FFF2-40B4-BE49-F238E27FC236}">
                <a16:creationId xmlns:a16="http://schemas.microsoft.com/office/drawing/2014/main" id="{7F922EE3-737B-BCD1-58C9-E50C0F02DC9C}"/>
              </a:ext>
            </a:extLst>
          </p:cNvPr>
          <p:cNvSpPr/>
          <p:nvPr/>
        </p:nvSpPr>
        <p:spPr>
          <a:xfrm>
            <a:off x="10349782" y="2241850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grpSp>
        <p:nvGrpSpPr>
          <p:cNvPr id="6239" name="Group 6238">
            <a:extLst>
              <a:ext uri="{FF2B5EF4-FFF2-40B4-BE49-F238E27FC236}">
                <a16:creationId xmlns:a16="http://schemas.microsoft.com/office/drawing/2014/main" id="{58AD5512-6757-2717-534B-5135B4F3DA1C}"/>
              </a:ext>
            </a:extLst>
          </p:cNvPr>
          <p:cNvGrpSpPr/>
          <p:nvPr/>
        </p:nvGrpSpPr>
        <p:grpSpPr>
          <a:xfrm>
            <a:off x="9038476" y="4934265"/>
            <a:ext cx="1110341" cy="143070"/>
            <a:chOff x="4727510" y="5859624"/>
            <a:chExt cx="1110341" cy="143070"/>
          </a:xfrm>
          <a:noFill/>
        </p:grpSpPr>
        <p:sp>
          <p:nvSpPr>
            <p:cNvPr id="6240" name="Rectangle: Rounded Corners 6239">
              <a:extLst>
                <a:ext uri="{FF2B5EF4-FFF2-40B4-BE49-F238E27FC236}">
                  <a16:creationId xmlns:a16="http://schemas.microsoft.com/office/drawing/2014/main" id="{5BFA8A9B-4699-0740-5F45-61526759DD9D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1" name="Rectangle: Rounded Corners 6240">
              <a:extLst>
                <a:ext uri="{FF2B5EF4-FFF2-40B4-BE49-F238E27FC236}">
                  <a16:creationId xmlns:a16="http://schemas.microsoft.com/office/drawing/2014/main" id="{CD2D1029-2322-D3E6-A389-4D242A6CD4B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2" name="Rectangle: Rounded Corners 6241">
              <a:extLst>
                <a:ext uri="{FF2B5EF4-FFF2-40B4-BE49-F238E27FC236}">
                  <a16:creationId xmlns:a16="http://schemas.microsoft.com/office/drawing/2014/main" id="{FD1B9751-DB28-2172-05F8-3D7E7E6797B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3" name="Rectangle: Rounded Corners 6242">
              <a:extLst>
                <a:ext uri="{FF2B5EF4-FFF2-40B4-BE49-F238E27FC236}">
                  <a16:creationId xmlns:a16="http://schemas.microsoft.com/office/drawing/2014/main" id="{4CD226EC-BDC3-DE4F-43DC-54887F410BF9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4" name="Group 6243">
            <a:extLst>
              <a:ext uri="{FF2B5EF4-FFF2-40B4-BE49-F238E27FC236}">
                <a16:creationId xmlns:a16="http://schemas.microsoft.com/office/drawing/2014/main" id="{B0A3D7AC-DC75-08DA-B4AA-3073085DB92E}"/>
              </a:ext>
            </a:extLst>
          </p:cNvPr>
          <p:cNvGrpSpPr/>
          <p:nvPr/>
        </p:nvGrpSpPr>
        <p:grpSpPr>
          <a:xfrm>
            <a:off x="9038476" y="4371646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45" name="Rectangle: Rounded Corners 6244">
              <a:extLst>
                <a:ext uri="{FF2B5EF4-FFF2-40B4-BE49-F238E27FC236}">
                  <a16:creationId xmlns:a16="http://schemas.microsoft.com/office/drawing/2014/main" id="{68BB10D0-BDA2-57C2-F2A5-7E3D7C2B27F6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6" name="Rectangle: Rounded Corners 6245">
              <a:extLst>
                <a:ext uri="{FF2B5EF4-FFF2-40B4-BE49-F238E27FC236}">
                  <a16:creationId xmlns:a16="http://schemas.microsoft.com/office/drawing/2014/main" id="{7DE33017-3E59-3371-5EF7-22032D07FF8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7" name="Rectangle: Rounded Corners 6246">
              <a:extLst>
                <a:ext uri="{FF2B5EF4-FFF2-40B4-BE49-F238E27FC236}">
                  <a16:creationId xmlns:a16="http://schemas.microsoft.com/office/drawing/2014/main" id="{FB4CE820-EB53-AF99-B701-FEFF3D5A424F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8" name="Rectangle: Rounded Corners 6247">
              <a:extLst>
                <a:ext uri="{FF2B5EF4-FFF2-40B4-BE49-F238E27FC236}">
                  <a16:creationId xmlns:a16="http://schemas.microsoft.com/office/drawing/2014/main" id="{842CE1DA-3F59-6B53-46E8-AD20EC4521D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9" name="Group 6248">
            <a:extLst>
              <a:ext uri="{FF2B5EF4-FFF2-40B4-BE49-F238E27FC236}">
                <a16:creationId xmlns:a16="http://schemas.microsoft.com/office/drawing/2014/main" id="{BB94902F-DDF0-A6B2-8637-E931201B3176}"/>
              </a:ext>
            </a:extLst>
          </p:cNvPr>
          <p:cNvGrpSpPr/>
          <p:nvPr/>
        </p:nvGrpSpPr>
        <p:grpSpPr>
          <a:xfrm>
            <a:off x="9027590" y="3760751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0" name="Rectangle: Rounded Corners 6249">
              <a:extLst>
                <a:ext uri="{FF2B5EF4-FFF2-40B4-BE49-F238E27FC236}">
                  <a16:creationId xmlns:a16="http://schemas.microsoft.com/office/drawing/2014/main" id="{40142D21-5E38-DF95-92C3-4522C356AC3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1" name="Rectangle: Rounded Corners 6250">
              <a:extLst>
                <a:ext uri="{FF2B5EF4-FFF2-40B4-BE49-F238E27FC236}">
                  <a16:creationId xmlns:a16="http://schemas.microsoft.com/office/drawing/2014/main" id="{ABAD1F77-8CCA-8871-30DD-536F5EBB182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2" name="Rectangle: Rounded Corners 6251">
              <a:extLst>
                <a:ext uri="{FF2B5EF4-FFF2-40B4-BE49-F238E27FC236}">
                  <a16:creationId xmlns:a16="http://schemas.microsoft.com/office/drawing/2014/main" id="{C831C1BD-9487-DEC2-E368-CDC15BB92E0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3" name="Rectangle: Rounded Corners 6252">
              <a:extLst>
                <a:ext uri="{FF2B5EF4-FFF2-40B4-BE49-F238E27FC236}">
                  <a16:creationId xmlns:a16="http://schemas.microsoft.com/office/drawing/2014/main" id="{D80BF62E-55A6-E5CF-5072-3AB2A8E3C73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4" name="Group 6253">
            <a:extLst>
              <a:ext uri="{FF2B5EF4-FFF2-40B4-BE49-F238E27FC236}">
                <a16:creationId xmlns:a16="http://schemas.microsoft.com/office/drawing/2014/main" id="{3DFF42EE-0432-6832-8589-F50D4C3C5F40}"/>
              </a:ext>
            </a:extLst>
          </p:cNvPr>
          <p:cNvGrpSpPr/>
          <p:nvPr/>
        </p:nvGrpSpPr>
        <p:grpSpPr>
          <a:xfrm>
            <a:off x="9027590" y="3276458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5" name="Rectangle: Rounded Corners 6254">
              <a:extLst>
                <a:ext uri="{FF2B5EF4-FFF2-40B4-BE49-F238E27FC236}">
                  <a16:creationId xmlns:a16="http://schemas.microsoft.com/office/drawing/2014/main" id="{C3DE4DC8-85B7-ADBE-93DD-C8DB5C598A3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6" name="Rectangle: Rounded Corners 6255">
              <a:extLst>
                <a:ext uri="{FF2B5EF4-FFF2-40B4-BE49-F238E27FC236}">
                  <a16:creationId xmlns:a16="http://schemas.microsoft.com/office/drawing/2014/main" id="{F5D29868-CE97-35A0-9AD3-64E1D4C67FA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7" name="Rectangle: Rounded Corners 6256">
              <a:extLst>
                <a:ext uri="{FF2B5EF4-FFF2-40B4-BE49-F238E27FC236}">
                  <a16:creationId xmlns:a16="http://schemas.microsoft.com/office/drawing/2014/main" id="{8D3A768A-29EF-536C-28D4-E0D6AED803A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8" name="Rectangle: Rounded Corners 6257">
              <a:extLst>
                <a:ext uri="{FF2B5EF4-FFF2-40B4-BE49-F238E27FC236}">
                  <a16:creationId xmlns:a16="http://schemas.microsoft.com/office/drawing/2014/main" id="{3EEDE0E7-2B2A-BFAD-61FC-BB31DB4D618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9" name="Group 6258">
            <a:extLst>
              <a:ext uri="{FF2B5EF4-FFF2-40B4-BE49-F238E27FC236}">
                <a16:creationId xmlns:a16="http://schemas.microsoft.com/office/drawing/2014/main" id="{211D5A74-8506-D523-24B3-673A89FE7EB7}"/>
              </a:ext>
            </a:extLst>
          </p:cNvPr>
          <p:cNvGrpSpPr/>
          <p:nvPr/>
        </p:nvGrpSpPr>
        <p:grpSpPr>
          <a:xfrm>
            <a:off x="9027590" y="2685850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60" name="Rectangle: Rounded Corners 6259">
              <a:extLst>
                <a:ext uri="{FF2B5EF4-FFF2-40B4-BE49-F238E27FC236}">
                  <a16:creationId xmlns:a16="http://schemas.microsoft.com/office/drawing/2014/main" id="{2A0C7540-A70D-7F02-767C-EF91BBA792AE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1" name="Rectangle: Rounded Corners 6260">
              <a:extLst>
                <a:ext uri="{FF2B5EF4-FFF2-40B4-BE49-F238E27FC236}">
                  <a16:creationId xmlns:a16="http://schemas.microsoft.com/office/drawing/2014/main" id="{AE79FA0A-0648-E66C-09FF-EC37A213CC8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2" name="Rectangle: Rounded Corners 6261">
              <a:extLst>
                <a:ext uri="{FF2B5EF4-FFF2-40B4-BE49-F238E27FC236}">
                  <a16:creationId xmlns:a16="http://schemas.microsoft.com/office/drawing/2014/main" id="{2B3DED5F-6148-E922-A546-0943CE51DEF1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3" name="Rectangle: Rounded Corners 6262">
              <a:extLst>
                <a:ext uri="{FF2B5EF4-FFF2-40B4-BE49-F238E27FC236}">
                  <a16:creationId xmlns:a16="http://schemas.microsoft.com/office/drawing/2014/main" id="{416A1550-8530-0B15-FFBB-6D61BBC2FE0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64" name="Rectangle 6263">
            <a:extLst>
              <a:ext uri="{FF2B5EF4-FFF2-40B4-BE49-F238E27FC236}">
                <a16:creationId xmlns:a16="http://schemas.microsoft.com/office/drawing/2014/main" id="{23DA1FDA-7A3B-F0F3-0798-95C3598360CB}"/>
              </a:ext>
            </a:extLst>
          </p:cNvPr>
          <p:cNvSpPr/>
          <p:nvPr/>
        </p:nvSpPr>
        <p:spPr>
          <a:xfrm>
            <a:off x="10349782" y="3386284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5" name="Rectangle 6264">
            <a:extLst>
              <a:ext uri="{FF2B5EF4-FFF2-40B4-BE49-F238E27FC236}">
                <a16:creationId xmlns:a16="http://schemas.microsoft.com/office/drawing/2014/main" id="{F8E89F1A-A632-6576-B480-CC099D856DAC}"/>
              </a:ext>
            </a:extLst>
          </p:cNvPr>
          <p:cNvSpPr/>
          <p:nvPr/>
        </p:nvSpPr>
        <p:spPr>
          <a:xfrm>
            <a:off x="10349782" y="4530718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6" name="Rectangle 6265">
            <a:extLst>
              <a:ext uri="{FF2B5EF4-FFF2-40B4-BE49-F238E27FC236}">
                <a16:creationId xmlns:a16="http://schemas.microsoft.com/office/drawing/2014/main" id="{9F3C05F2-A206-0F60-363D-6227F697BDF1}"/>
              </a:ext>
            </a:extLst>
          </p:cNvPr>
          <p:cNvSpPr/>
          <p:nvPr/>
        </p:nvSpPr>
        <p:spPr>
          <a:xfrm>
            <a:off x="10362878" y="3958501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27C973-61E5-507C-A34C-A87599FA2F4E}"/>
              </a:ext>
            </a:extLst>
          </p:cNvPr>
          <p:cNvSpPr/>
          <p:nvPr/>
        </p:nvSpPr>
        <p:spPr>
          <a:xfrm>
            <a:off x="5903081" y="3979689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2722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3" y="2335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Surgery Procedure: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Emx1.Cre-Ai96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3448-D8CB-58BC-CE64-429AA73E6C04}"/>
              </a:ext>
            </a:extLst>
          </p:cNvPr>
          <p:cNvSpPr txBox="1"/>
          <p:nvPr/>
        </p:nvSpPr>
        <p:spPr>
          <a:xfrm>
            <a:off x="8303677" y="2668234"/>
            <a:ext cx="37671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#Imaging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CanSensor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GCamp6s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Emx1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55A9AB-8D19-2A6B-DDAD-F9952E6C437A}"/>
              </a:ext>
            </a:extLst>
          </p:cNvPr>
          <p:cNvCxnSpPr>
            <a:cxnSpLocks/>
          </p:cNvCxnSpPr>
          <p:nvPr/>
        </p:nvCxnSpPr>
        <p:spPr>
          <a:xfrm>
            <a:off x="2387428" y="3488080"/>
            <a:ext cx="55441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068454-976D-C159-3F5D-B05ACB17E15B}"/>
              </a:ext>
            </a:extLst>
          </p:cNvPr>
          <p:cNvSpPr txBox="1"/>
          <p:nvPr/>
        </p:nvSpPr>
        <p:spPr>
          <a:xfrm>
            <a:off x="2252501" y="3533810"/>
            <a:ext cx="5035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0           1           2           3           4           5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FC947-464D-5D11-C7C9-1075AC9DA0F6}"/>
              </a:ext>
            </a:extLst>
          </p:cNvPr>
          <p:cNvSpPr txBox="1"/>
          <p:nvPr/>
        </p:nvSpPr>
        <p:spPr>
          <a:xfrm>
            <a:off x="4128714" y="3857668"/>
            <a:ext cx="257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 (weeks)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ADCFA0-207D-E64C-E329-EA73AB275F7A}"/>
              </a:ext>
            </a:extLst>
          </p:cNvPr>
          <p:cNvCxnSpPr>
            <a:cxnSpLocks/>
          </p:cNvCxnSpPr>
          <p:nvPr/>
        </p:nvCxnSpPr>
        <p:spPr>
          <a:xfrm>
            <a:off x="2387428" y="2856898"/>
            <a:ext cx="0" cy="460587"/>
          </a:xfrm>
          <a:prstGeom prst="straightConnector1">
            <a:avLst/>
          </a:prstGeom>
          <a:ln w="4762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2F68AD-539A-E272-3E8A-2F2CD6327642}"/>
              </a:ext>
            </a:extLst>
          </p:cNvPr>
          <p:cNvSpPr txBox="1"/>
          <p:nvPr/>
        </p:nvSpPr>
        <p:spPr>
          <a:xfrm>
            <a:off x="1984954" y="2051723"/>
            <a:ext cx="612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Virus: AAV5-CAG-DIO-</a:t>
            </a:r>
            <a:r>
              <a:rPr lang="en-US" sz="1800" b="0" i="0" u="none" strike="noStrike" dirty="0">
                <a:solidFill>
                  <a:srgbClr val="FF7F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ChroME2f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-ST-P2A-H2B-mRuby3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B3450-82C7-1E3A-83DA-88854285A17F}"/>
              </a:ext>
            </a:extLst>
          </p:cNvPr>
          <p:cNvSpPr txBox="1"/>
          <p:nvPr/>
        </p:nvSpPr>
        <p:spPr>
          <a:xfrm>
            <a:off x="1984954" y="2433047"/>
            <a:ext cx="4531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Surgery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(Cranial window, virus injection)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9C2FB2BB-9F05-6310-DCF5-CE5DDC98168A}"/>
              </a:ext>
            </a:extLst>
          </p:cNvPr>
          <p:cNvSpPr/>
          <p:nvPr/>
        </p:nvSpPr>
        <p:spPr>
          <a:xfrm rot="5400000">
            <a:off x="6981038" y="2574688"/>
            <a:ext cx="207732" cy="1422394"/>
          </a:xfrm>
          <a:prstGeom prst="upArrow">
            <a:avLst>
              <a:gd name="adj1" fmla="val 50000"/>
              <a:gd name="adj2" fmla="val 524898"/>
            </a:avLst>
          </a:prstGeom>
          <a:solidFill>
            <a:srgbClr val="87F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16AA8-37B9-DF36-EF1A-53AE1DD0D73C}"/>
              </a:ext>
            </a:extLst>
          </p:cNvPr>
          <p:cNvSpPr txBox="1"/>
          <p:nvPr/>
        </p:nvSpPr>
        <p:spPr>
          <a:xfrm>
            <a:off x="4516034" y="2942196"/>
            <a:ext cx="5544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Calcium imaging, SLM responsive cells found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80B22-8BBB-AC8E-4E7B-8C7B0694C3F5}"/>
              </a:ext>
            </a:extLst>
          </p:cNvPr>
          <p:cNvSpPr txBox="1"/>
          <p:nvPr/>
        </p:nvSpPr>
        <p:spPr>
          <a:xfrm>
            <a:off x="4516034" y="4743958"/>
            <a:ext cx="419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-5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</a:t>
            </a:r>
            <a:r>
              <a:rPr lang="en-US" sz="18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weeks waiting time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41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3" y="2335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SLM: </a:t>
            </a:r>
            <a:r>
              <a: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Emx1.Cre-Ai96</a:t>
            </a:r>
            <a:b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F14411A-AAEB-C49E-E4FB-277F5FC4D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237" y="2309145"/>
            <a:ext cx="4287520" cy="154577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200-500 cells with 3 planes (697.2 x 697.2 µm) recording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Moderate signal/noise ratio</a:t>
            </a:r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8AA3F-1966-D226-A2FC-42D332FD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78" y="1036322"/>
            <a:ext cx="4608362" cy="5637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D1C7AA-234D-3DC7-F9D1-0E337A6EEAEA}"/>
              </a:ext>
            </a:extLst>
          </p:cNvPr>
          <p:cNvSpPr txBox="1"/>
          <p:nvPr/>
        </p:nvSpPr>
        <p:spPr>
          <a:xfrm>
            <a:off x="7031537" y="4947918"/>
            <a:ext cx="49030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Around 2-4 SLM targets could found across multiple planes within the </a:t>
            </a:r>
            <a:r>
              <a:rPr lang="en-US" sz="1800" dirty="0"/>
              <a:t>697.2 x 697.2 µm, within depth between 80 µm and 240 µm, after 5 weeks of surgery.  </a:t>
            </a:r>
          </a:p>
          <a:p>
            <a:endParaRPr lang="en-US" dirty="0"/>
          </a:p>
          <a:p>
            <a:r>
              <a:rPr lang="en-US" sz="1800" dirty="0"/>
              <a:t>No responsive SLM targets is found before week 5.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FF6C8-0817-E6B1-FE81-B0FE45AEA280}"/>
              </a:ext>
            </a:extLst>
          </p:cNvPr>
          <p:cNvSpPr txBox="1"/>
          <p:nvPr/>
        </p:nvSpPr>
        <p:spPr>
          <a:xfrm>
            <a:off x="7172961" y="1459470"/>
            <a:ext cx="2912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 = 1</a:t>
            </a:r>
          </a:p>
        </p:txBody>
      </p:sp>
    </p:spTree>
    <p:extLst>
      <p:ext uri="{BB962C8B-B14F-4D97-AF65-F5344CB8AC3E}">
        <p14:creationId xmlns:p14="http://schemas.microsoft.com/office/powerpoint/2010/main" val="218708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53B-8A82-B5EB-8895-237B596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3" y="2335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SLM: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Emx1.Cre-Ai96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E23FD-F5BD-17B8-AF87-4B56823B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78" y="2628695"/>
            <a:ext cx="2672136" cy="1852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94A82F-DA3E-CCB8-A915-02EC1EE1DB7C}"/>
              </a:ext>
            </a:extLst>
          </p:cNvPr>
          <p:cNvSpPr txBox="1"/>
          <p:nvPr/>
        </p:nvSpPr>
        <p:spPr>
          <a:xfrm>
            <a:off x="6096000" y="3965728"/>
            <a:ext cx="387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2 (600 frames)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7DD6A-B858-81A1-0F53-9B9C1CB507DA}"/>
              </a:ext>
            </a:extLst>
          </p:cNvPr>
          <p:cNvSpPr txBox="1"/>
          <p:nvPr/>
        </p:nvSpPr>
        <p:spPr>
          <a:xfrm>
            <a:off x="5315189" y="1040163"/>
            <a:ext cx="387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3 (600 frames)</a:t>
            </a:r>
            <a:endParaRPr lang="en-US" dirty="0"/>
          </a:p>
        </p:txBody>
      </p:sp>
      <p:pic>
        <p:nvPicPr>
          <p:cNvPr id="14" name="Picture 13" descr="A picture containing green&#10;&#10;Description automatically generated">
            <a:extLst>
              <a:ext uri="{FF2B5EF4-FFF2-40B4-BE49-F238E27FC236}">
                <a16:creationId xmlns:a16="http://schemas.microsoft.com/office/drawing/2014/main" id="{78109B7B-8709-BF4A-A504-C402F691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55435"/>
            <a:ext cx="2438400" cy="243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EEEF49-B3FC-8E57-4940-6664B6ADB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189" y="1409495"/>
            <a:ext cx="2438400" cy="2438400"/>
          </a:xfrm>
          <a:prstGeom prst="rect">
            <a:avLst/>
          </a:prstGeom>
        </p:spPr>
      </p:pic>
      <p:pic>
        <p:nvPicPr>
          <p:cNvPr id="18" name="Picture 17" descr="A picture containing grass, green, fruit, plant&#10;&#10;Description automatically generated">
            <a:extLst>
              <a:ext uri="{FF2B5EF4-FFF2-40B4-BE49-F238E27FC236}">
                <a16:creationId xmlns:a16="http://schemas.microsoft.com/office/drawing/2014/main" id="{58F1EFB3-5C3A-017B-7D3F-01D1229BC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73" y="3698271"/>
            <a:ext cx="2438400" cy="2438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01E622-E671-C910-82AC-6E0E3BBBF90D}"/>
              </a:ext>
            </a:extLst>
          </p:cNvPr>
          <p:cNvSpPr txBox="1"/>
          <p:nvPr/>
        </p:nvSpPr>
        <p:spPr>
          <a:xfrm>
            <a:off x="8896773" y="3278002"/>
            <a:ext cx="387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4 (600 frames)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DAEEAC-E72D-3C18-DE49-E3867359BFF2}"/>
              </a:ext>
            </a:extLst>
          </p:cNvPr>
          <p:cNvSpPr txBox="1"/>
          <p:nvPr/>
        </p:nvSpPr>
        <p:spPr>
          <a:xfrm>
            <a:off x="2023478" y="1982363"/>
            <a:ext cx="34340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7F7F"/>
                </a:solidFill>
              </a:rPr>
              <a:t>Virus infected regions </a:t>
            </a:r>
            <a:r>
              <a:rPr lang="en-US" dirty="0"/>
              <a:t>with </a:t>
            </a:r>
            <a:r>
              <a:rPr lang="en-US" dirty="0">
                <a:solidFill>
                  <a:srgbClr val="00B050"/>
                </a:solidFill>
              </a:rPr>
              <a:t>low calcium signals</a:t>
            </a:r>
            <a:r>
              <a:rPr lang="en-US" dirty="0"/>
              <a:t> observed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01577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D2A71B-382C-6A9B-AE11-F9F7F9E99A81}"/>
              </a:ext>
            </a:extLst>
          </p:cNvPr>
          <p:cNvSpPr/>
          <p:nvPr/>
        </p:nvSpPr>
        <p:spPr>
          <a:xfrm rot="5400000">
            <a:off x="8901853" y="812204"/>
            <a:ext cx="1491345" cy="2121159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28000">
                <a:srgbClr val="FFC000">
                  <a:alpha val="50000"/>
                </a:srgbClr>
              </a:gs>
              <a:gs pos="6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82" name="Table 6181">
            <a:extLst>
              <a:ext uri="{FF2B5EF4-FFF2-40B4-BE49-F238E27FC236}">
                <a16:creationId xmlns:a16="http://schemas.microsoft.com/office/drawing/2014/main" id="{A89609DE-1502-099A-6834-F8EF79CA0DA5}"/>
              </a:ext>
            </a:extLst>
          </p:cNvPr>
          <p:cNvGraphicFramePr>
            <a:graphicFrameLocks noGrp="1"/>
          </p:cNvGraphicFramePr>
          <p:nvPr/>
        </p:nvGraphicFramePr>
        <p:xfrm>
          <a:off x="2261543" y="1699749"/>
          <a:ext cx="8446566" cy="36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791">
                  <a:extLst>
                    <a:ext uri="{9D8B030D-6E8A-4147-A177-3AD203B41FA5}">
                      <a16:colId xmlns:a16="http://schemas.microsoft.com/office/drawing/2014/main" val="3719688331"/>
                    </a:ext>
                  </a:extLst>
                </a:gridCol>
                <a:gridCol w="2124829">
                  <a:extLst>
                    <a:ext uri="{9D8B030D-6E8A-4147-A177-3AD203B41FA5}">
                      <a16:colId xmlns:a16="http://schemas.microsoft.com/office/drawing/2014/main" val="1907406057"/>
                    </a:ext>
                  </a:extLst>
                </a:gridCol>
                <a:gridCol w="2118250">
                  <a:extLst>
                    <a:ext uri="{9D8B030D-6E8A-4147-A177-3AD203B41FA5}">
                      <a16:colId xmlns:a16="http://schemas.microsoft.com/office/drawing/2014/main" val="3803807165"/>
                    </a:ext>
                  </a:extLst>
                </a:gridCol>
                <a:gridCol w="2116696">
                  <a:extLst>
                    <a:ext uri="{9D8B030D-6E8A-4147-A177-3AD203B41FA5}">
                      <a16:colId xmlns:a16="http://schemas.microsoft.com/office/drawing/2014/main" val="329330623"/>
                    </a:ext>
                  </a:extLst>
                </a:gridCol>
              </a:tblGrid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vGluT1-Ai203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2)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GCamp6s-CamkII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Emx1.Cre-Ai96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1)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443727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19133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148680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211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899723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5984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948" y="329284"/>
            <a:ext cx="9829587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-50" dirty="0">
                <a:solidFill>
                  <a:srgbClr val="01204E"/>
                </a:solidFill>
              </a:rPr>
              <a:t>Evaluation of Three Animal Strategies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CCDF2-AA96-7A8B-2597-25391B1119F6}"/>
              </a:ext>
            </a:extLst>
          </p:cNvPr>
          <p:cNvSpPr/>
          <p:nvPr/>
        </p:nvSpPr>
        <p:spPr>
          <a:xfrm>
            <a:off x="77723" y="3484395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9A7E80-4A3A-910E-F8CA-19EA8A07FFE5}"/>
              </a:ext>
            </a:extLst>
          </p:cNvPr>
          <p:cNvSpPr/>
          <p:nvPr/>
        </p:nvSpPr>
        <p:spPr>
          <a:xfrm>
            <a:off x="254390" y="3269744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BC6E3A-363E-674E-30B2-1A725347F280}"/>
              </a:ext>
            </a:extLst>
          </p:cNvPr>
          <p:cNvSpPr/>
          <p:nvPr/>
        </p:nvSpPr>
        <p:spPr>
          <a:xfrm>
            <a:off x="2315481" y="25674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1755DB-6C2C-E3F6-0810-B5E89FB42734}"/>
              </a:ext>
            </a:extLst>
          </p:cNvPr>
          <p:cNvSpPr/>
          <p:nvPr/>
        </p:nvSpPr>
        <p:spPr>
          <a:xfrm>
            <a:off x="2315481" y="42987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1065C2-38B5-C2F8-CA15-AAB48F419580}"/>
              </a:ext>
            </a:extLst>
          </p:cNvPr>
          <p:cNvSpPr/>
          <p:nvPr/>
        </p:nvSpPr>
        <p:spPr>
          <a:xfrm>
            <a:off x="2315481" y="3690276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F0F06D-4CC4-61BA-23B8-805D0B1C357B}"/>
              </a:ext>
            </a:extLst>
          </p:cNvPr>
          <p:cNvSpPr/>
          <p:nvPr/>
        </p:nvSpPr>
        <p:spPr>
          <a:xfrm>
            <a:off x="2315481" y="3135752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230E9C9-ABD5-033A-2188-EC6C0490449D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1032544" y="2708181"/>
            <a:ext cx="1282937" cy="91399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D7BE574-1449-701A-61F7-5C5D9500F1B0}"/>
              </a:ext>
            </a:extLst>
          </p:cNvPr>
          <p:cNvSpPr/>
          <p:nvPr/>
        </p:nvSpPr>
        <p:spPr>
          <a:xfrm>
            <a:off x="2598353" y="2456229"/>
            <a:ext cx="4532651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quality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184D4-B4A2-B3C5-CE3F-3B47CA44272D}"/>
              </a:ext>
            </a:extLst>
          </p:cNvPr>
          <p:cNvSpPr/>
          <p:nvPr/>
        </p:nvSpPr>
        <p:spPr>
          <a:xfrm>
            <a:off x="2598353" y="3050688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 population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9BF8F5-65B4-C8E8-F823-030197C1C9F3}"/>
              </a:ext>
            </a:extLst>
          </p:cNvPr>
          <p:cNvSpPr/>
          <p:nvPr/>
        </p:nvSpPr>
        <p:spPr>
          <a:xfrm>
            <a:off x="2598353" y="3622179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SLM populations</a:t>
            </a:r>
          </a:p>
        </p:txBody>
      </p:sp>
      <p:sp>
        <p:nvSpPr>
          <p:cNvPr id="6144" name="Rectangle: Rounded Corners 6143">
            <a:extLst>
              <a:ext uri="{FF2B5EF4-FFF2-40B4-BE49-F238E27FC236}">
                <a16:creationId xmlns:a16="http://schemas.microsoft.com/office/drawing/2014/main" id="{90D0A88A-924F-E570-3CEA-4110AA3B3D13}"/>
              </a:ext>
            </a:extLst>
          </p:cNvPr>
          <p:cNvSpPr/>
          <p:nvPr/>
        </p:nvSpPr>
        <p:spPr>
          <a:xfrm>
            <a:off x="2598353" y="4201990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‘Cross-talk’</a:t>
            </a:r>
          </a:p>
        </p:txBody>
      </p:sp>
      <p:cxnSp>
        <p:nvCxnSpPr>
          <p:cNvPr id="6145" name="Connector: Curved 6144">
            <a:extLst>
              <a:ext uri="{FF2B5EF4-FFF2-40B4-BE49-F238E27FC236}">
                <a16:creationId xmlns:a16="http://schemas.microsoft.com/office/drawing/2014/main" id="{C734F82F-220A-C68E-DC21-639A3DE808F6}"/>
              </a:ext>
            </a:extLst>
          </p:cNvPr>
          <p:cNvCxnSpPr>
            <a:cxnSpLocks/>
            <a:stCxn id="16" idx="3"/>
            <a:endCxn id="24" idx="2"/>
          </p:cNvCxnSpPr>
          <p:nvPr/>
        </p:nvCxnSpPr>
        <p:spPr>
          <a:xfrm flipV="1">
            <a:off x="1032544" y="3276459"/>
            <a:ext cx="1282937" cy="345720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Rectangle: Rounded Corners 6148">
            <a:extLst>
              <a:ext uri="{FF2B5EF4-FFF2-40B4-BE49-F238E27FC236}">
                <a16:creationId xmlns:a16="http://schemas.microsoft.com/office/drawing/2014/main" id="{90973480-D1BF-0584-91FA-6C167699202A}"/>
              </a:ext>
            </a:extLst>
          </p:cNvPr>
          <p:cNvSpPr/>
          <p:nvPr/>
        </p:nvSpPr>
        <p:spPr>
          <a:xfrm>
            <a:off x="2598353" y="4795083"/>
            <a:ext cx="2980145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</a:t>
            </a:r>
          </a:p>
        </p:txBody>
      </p:sp>
      <p:sp>
        <p:nvSpPr>
          <p:cNvPr id="6150" name="Oval 6149">
            <a:extLst>
              <a:ext uri="{FF2B5EF4-FFF2-40B4-BE49-F238E27FC236}">
                <a16:creationId xmlns:a16="http://schemas.microsoft.com/office/drawing/2014/main" id="{4532782F-57CF-DDE8-5E78-D9AEEF785043}"/>
              </a:ext>
            </a:extLst>
          </p:cNvPr>
          <p:cNvSpPr/>
          <p:nvPr/>
        </p:nvSpPr>
        <p:spPr>
          <a:xfrm>
            <a:off x="2315481" y="4895633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51" name="Connector: Curved 6150">
            <a:extLst>
              <a:ext uri="{FF2B5EF4-FFF2-40B4-BE49-F238E27FC236}">
                <a16:creationId xmlns:a16="http://schemas.microsoft.com/office/drawing/2014/main" id="{DE7C56B9-7B1F-296D-4AEC-669ECCDFE34F}"/>
              </a:ext>
            </a:extLst>
          </p:cNvPr>
          <p:cNvCxnSpPr>
            <a:cxnSpLocks/>
            <a:stCxn id="16" idx="3"/>
            <a:endCxn id="23" idx="2"/>
          </p:cNvCxnSpPr>
          <p:nvPr/>
        </p:nvCxnSpPr>
        <p:spPr>
          <a:xfrm>
            <a:off x="1032544" y="3622179"/>
            <a:ext cx="1282937" cy="208804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Connector: Curved 6153">
            <a:extLst>
              <a:ext uri="{FF2B5EF4-FFF2-40B4-BE49-F238E27FC236}">
                <a16:creationId xmlns:a16="http://schemas.microsoft.com/office/drawing/2014/main" id="{014EDBEF-D5C0-8D9C-B451-B8A2DB7AF483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>
            <a:off x="1032544" y="3622179"/>
            <a:ext cx="1282937" cy="81730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8" name="Connector: Curved 6157">
            <a:extLst>
              <a:ext uri="{FF2B5EF4-FFF2-40B4-BE49-F238E27FC236}">
                <a16:creationId xmlns:a16="http://schemas.microsoft.com/office/drawing/2014/main" id="{E19232AB-3953-9432-562A-CA98FEF18D91}"/>
              </a:ext>
            </a:extLst>
          </p:cNvPr>
          <p:cNvCxnSpPr>
            <a:cxnSpLocks/>
            <a:stCxn id="16" idx="3"/>
            <a:endCxn id="6150" idx="2"/>
          </p:cNvCxnSpPr>
          <p:nvPr/>
        </p:nvCxnSpPr>
        <p:spPr>
          <a:xfrm>
            <a:off x="1032544" y="3622179"/>
            <a:ext cx="1282937" cy="1414161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92" name="Group 6191">
            <a:extLst>
              <a:ext uri="{FF2B5EF4-FFF2-40B4-BE49-F238E27FC236}">
                <a16:creationId xmlns:a16="http://schemas.microsoft.com/office/drawing/2014/main" id="{13849045-D302-30AA-6D0F-AD1510365668}"/>
              </a:ext>
            </a:extLst>
          </p:cNvPr>
          <p:cNvGrpSpPr/>
          <p:nvPr/>
        </p:nvGrpSpPr>
        <p:grpSpPr>
          <a:xfrm>
            <a:off x="4701197" y="2681999"/>
            <a:ext cx="1110341" cy="143070"/>
            <a:chOff x="4727510" y="5859624"/>
            <a:chExt cx="1110341" cy="143070"/>
          </a:xfrm>
        </p:grpSpPr>
        <p:sp>
          <p:nvSpPr>
            <p:cNvPr id="6188" name="Rectangle: Rounded Corners 6187">
              <a:extLst>
                <a:ext uri="{FF2B5EF4-FFF2-40B4-BE49-F238E27FC236}">
                  <a16:creationId xmlns:a16="http://schemas.microsoft.com/office/drawing/2014/main" id="{59A40905-EF0C-0F25-7877-302F8114D36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9" name="Rectangle: Rounded Corners 6188">
              <a:extLst>
                <a:ext uri="{FF2B5EF4-FFF2-40B4-BE49-F238E27FC236}">
                  <a16:creationId xmlns:a16="http://schemas.microsoft.com/office/drawing/2014/main" id="{F057C8CE-4591-67C4-58C5-BEBC3964357D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0" name="Rectangle: Rounded Corners 6189">
              <a:extLst>
                <a:ext uri="{FF2B5EF4-FFF2-40B4-BE49-F238E27FC236}">
                  <a16:creationId xmlns:a16="http://schemas.microsoft.com/office/drawing/2014/main" id="{1B5426BA-57EB-1941-E2EA-9C19728628C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1" name="Rectangle: Rounded Corners 6190">
              <a:extLst>
                <a:ext uri="{FF2B5EF4-FFF2-40B4-BE49-F238E27FC236}">
                  <a16:creationId xmlns:a16="http://schemas.microsoft.com/office/drawing/2014/main" id="{7DB34753-F892-FC2E-7ABB-F967C4E769A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3" name="Group 6192">
            <a:extLst>
              <a:ext uri="{FF2B5EF4-FFF2-40B4-BE49-F238E27FC236}">
                <a16:creationId xmlns:a16="http://schemas.microsoft.com/office/drawing/2014/main" id="{53CAAEB6-B876-9DA8-AB28-B7724BD534E5}"/>
              </a:ext>
            </a:extLst>
          </p:cNvPr>
          <p:cNvGrpSpPr/>
          <p:nvPr/>
        </p:nvGrpSpPr>
        <p:grpSpPr>
          <a:xfrm>
            <a:off x="4690311" y="3269634"/>
            <a:ext cx="1110341" cy="143070"/>
            <a:chOff x="4727510" y="5859624"/>
            <a:chExt cx="1110341" cy="143070"/>
          </a:xfrm>
        </p:grpSpPr>
        <p:sp>
          <p:nvSpPr>
            <p:cNvPr id="6194" name="Rectangle: Rounded Corners 6193">
              <a:extLst>
                <a:ext uri="{FF2B5EF4-FFF2-40B4-BE49-F238E27FC236}">
                  <a16:creationId xmlns:a16="http://schemas.microsoft.com/office/drawing/2014/main" id="{D613A915-657A-1C1F-2E70-73115703E721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5" name="Rectangle: Rounded Corners 6194">
              <a:extLst>
                <a:ext uri="{FF2B5EF4-FFF2-40B4-BE49-F238E27FC236}">
                  <a16:creationId xmlns:a16="http://schemas.microsoft.com/office/drawing/2014/main" id="{6E5DA624-AE06-EBB6-48F3-425835D2CB51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6" name="Rectangle: Rounded Corners 6195">
              <a:extLst>
                <a:ext uri="{FF2B5EF4-FFF2-40B4-BE49-F238E27FC236}">
                  <a16:creationId xmlns:a16="http://schemas.microsoft.com/office/drawing/2014/main" id="{EF7185F9-D60B-76BE-B9EE-8C8D32B50B7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7" name="Rectangle: Rounded Corners 6196">
              <a:extLst>
                <a:ext uri="{FF2B5EF4-FFF2-40B4-BE49-F238E27FC236}">
                  <a16:creationId xmlns:a16="http://schemas.microsoft.com/office/drawing/2014/main" id="{9D9F4360-C9B3-3148-5035-FE3D2B2BCADE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D10081EA-0CE9-5EBA-3234-93AA24AA7288}"/>
              </a:ext>
            </a:extLst>
          </p:cNvPr>
          <p:cNvGrpSpPr/>
          <p:nvPr/>
        </p:nvGrpSpPr>
        <p:grpSpPr>
          <a:xfrm>
            <a:off x="4690311" y="3777187"/>
            <a:ext cx="1110341" cy="143070"/>
            <a:chOff x="4727510" y="5859624"/>
            <a:chExt cx="1110341" cy="143070"/>
          </a:xfrm>
        </p:grpSpPr>
        <p:sp>
          <p:nvSpPr>
            <p:cNvPr id="6199" name="Rectangle: Rounded Corners 6198">
              <a:extLst>
                <a:ext uri="{FF2B5EF4-FFF2-40B4-BE49-F238E27FC236}">
                  <a16:creationId xmlns:a16="http://schemas.microsoft.com/office/drawing/2014/main" id="{F14A261A-0C4D-2FCC-090C-840F66298E29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0" name="Rectangle: Rounded Corners 6199">
              <a:extLst>
                <a:ext uri="{FF2B5EF4-FFF2-40B4-BE49-F238E27FC236}">
                  <a16:creationId xmlns:a16="http://schemas.microsoft.com/office/drawing/2014/main" id="{D6EA03E1-320D-73FF-6156-182D2F9314D5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1" name="Rectangle: Rounded Corners 6200">
              <a:extLst>
                <a:ext uri="{FF2B5EF4-FFF2-40B4-BE49-F238E27FC236}">
                  <a16:creationId xmlns:a16="http://schemas.microsoft.com/office/drawing/2014/main" id="{1A0F89D9-543D-9C35-ACED-391A5E5B802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2" name="Rectangle: Rounded Corners 6201">
              <a:extLst>
                <a:ext uri="{FF2B5EF4-FFF2-40B4-BE49-F238E27FC236}">
                  <a16:creationId xmlns:a16="http://schemas.microsoft.com/office/drawing/2014/main" id="{55235E6B-B43E-59B6-6AA2-EB0D79D8C8A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3" name="Group 6202">
            <a:extLst>
              <a:ext uri="{FF2B5EF4-FFF2-40B4-BE49-F238E27FC236}">
                <a16:creationId xmlns:a16="http://schemas.microsoft.com/office/drawing/2014/main" id="{22B9D183-0DD8-2100-7FB4-8C9698651B5E}"/>
              </a:ext>
            </a:extLst>
          </p:cNvPr>
          <p:cNvGrpSpPr/>
          <p:nvPr/>
        </p:nvGrpSpPr>
        <p:grpSpPr>
          <a:xfrm>
            <a:off x="4690311" y="4371646"/>
            <a:ext cx="1110341" cy="143070"/>
            <a:chOff x="4727510" y="5859624"/>
            <a:chExt cx="1110341" cy="143070"/>
          </a:xfrm>
        </p:grpSpPr>
        <p:sp>
          <p:nvSpPr>
            <p:cNvPr id="6204" name="Rectangle: Rounded Corners 6203">
              <a:extLst>
                <a:ext uri="{FF2B5EF4-FFF2-40B4-BE49-F238E27FC236}">
                  <a16:creationId xmlns:a16="http://schemas.microsoft.com/office/drawing/2014/main" id="{13861D87-8F0D-17B2-EFE7-57752B4BD91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5" name="Rectangle: Rounded Corners 6204">
              <a:extLst>
                <a:ext uri="{FF2B5EF4-FFF2-40B4-BE49-F238E27FC236}">
                  <a16:creationId xmlns:a16="http://schemas.microsoft.com/office/drawing/2014/main" id="{D167444E-4489-424A-1A86-48451B448FD4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6" name="Rectangle: Rounded Corners 6205">
              <a:extLst>
                <a:ext uri="{FF2B5EF4-FFF2-40B4-BE49-F238E27FC236}">
                  <a16:creationId xmlns:a16="http://schemas.microsoft.com/office/drawing/2014/main" id="{1C201848-0675-8E78-2200-F857F4130D3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7" name="Rectangle: Rounded Corners 6206">
              <a:extLst>
                <a:ext uri="{FF2B5EF4-FFF2-40B4-BE49-F238E27FC236}">
                  <a16:creationId xmlns:a16="http://schemas.microsoft.com/office/drawing/2014/main" id="{E94502F6-0F8B-CDAC-A3B2-07041B07139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8" name="Group 6207">
            <a:extLst>
              <a:ext uri="{FF2B5EF4-FFF2-40B4-BE49-F238E27FC236}">
                <a16:creationId xmlns:a16="http://schemas.microsoft.com/office/drawing/2014/main" id="{3D1E8354-065C-7477-A471-FE4EB46444FC}"/>
              </a:ext>
            </a:extLst>
          </p:cNvPr>
          <p:cNvGrpSpPr/>
          <p:nvPr/>
        </p:nvGrpSpPr>
        <p:grpSpPr>
          <a:xfrm>
            <a:off x="4690311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09" name="Rectangle: Rounded Corners 6208">
              <a:extLst>
                <a:ext uri="{FF2B5EF4-FFF2-40B4-BE49-F238E27FC236}">
                  <a16:creationId xmlns:a16="http://schemas.microsoft.com/office/drawing/2014/main" id="{30C3F730-7739-18EF-5F98-E0CD6816A07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0" name="Rectangle: Rounded Corners 6209">
              <a:extLst>
                <a:ext uri="{FF2B5EF4-FFF2-40B4-BE49-F238E27FC236}">
                  <a16:creationId xmlns:a16="http://schemas.microsoft.com/office/drawing/2014/main" id="{657FA0C2-1732-1A2A-74E8-3F32DBB501C3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1" name="Rectangle: Rounded Corners 6210">
              <a:extLst>
                <a:ext uri="{FF2B5EF4-FFF2-40B4-BE49-F238E27FC236}">
                  <a16:creationId xmlns:a16="http://schemas.microsoft.com/office/drawing/2014/main" id="{825E1AB0-717F-4919-16D4-A64378AEB084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2" name="Rectangle: Rounded Corners 6211">
              <a:extLst>
                <a:ext uri="{FF2B5EF4-FFF2-40B4-BE49-F238E27FC236}">
                  <a16:creationId xmlns:a16="http://schemas.microsoft.com/office/drawing/2014/main" id="{67B23D93-71CA-B9BB-D7B7-15D32708927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3" name="Group 6212">
            <a:extLst>
              <a:ext uri="{FF2B5EF4-FFF2-40B4-BE49-F238E27FC236}">
                <a16:creationId xmlns:a16="http://schemas.microsoft.com/office/drawing/2014/main" id="{8DD1F3C8-0269-3D13-4F45-733709B091FE}"/>
              </a:ext>
            </a:extLst>
          </p:cNvPr>
          <p:cNvGrpSpPr/>
          <p:nvPr/>
        </p:nvGrpSpPr>
        <p:grpSpPr>
          <a:xfrm>
            <a:off x="6828266" y="2681999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4" name="Rectangle: Rounded Corners 6213">
              <a:extLst>
                <a:ext uri="{FF2B5EF4-FFF2-40B4-BE49-F238E27FC236}">
                  <a16:creationId xmlns:a16="http://schemas.microsoft.com/office/drawing/2014/main" id="{DA472510-E33B-55F9-BFA7-EEDF8554BE2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5" name="Rectangle: Rounded Corners 6214">
              <a:extLst>
                <a:ext uri="{FF2B5EF4-FFF2-40B4-BE49-F238E27FC236}">
                  <a16:creationId xmlns:a16="http://schemas.microsoft.com/office/drawing/2014/main" id="{C849564A-AC87-B39C-0BE8-D92371C4846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6" name="Rectangle: Rounded Corners 6215">
              <a:extLst>
                <a:ext uri="{FF2B5EF4-FFF2-40B4-BE49-F238E27FC236}">
                  <a16:creationId xmlns:a16="http://schemas.microsoft.com/office/drawing/2014/main" id="{42E64FC2-E275-72DD-3D1B-133220CA761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7" name="Rectangle: Rounded Corners 6216">
              <a:extLst>
                <a:ext uri="{FF2B5EF4-FFF2-40B4-BE49-F238E27FC236}">
                  <a16:creationId xmlns:a16="http://schemas.microsoft.com/office/drawing/2014/main" id="{AFDF03D8-1867-3CF5-E3DB-20C605DC649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8" name="Group 6217">
            <a:extLst>
              <a:ext uri="{FF2B5EF4-FFF2-40B4-BE49-F238E27FC236}">
                <a16:creationId xmlns:a16="http://schemas.microsoft.com/office/drawing/2014/main" id="{BD2D7D04-0AC0-BAC2-9DA6-AD92B477E87F}"/>
              </a:ext>
            </a:extLst>
          </p:cNvPr>
          <p:cNvGrpSpPr/>
          <p:nvPr/>
        </p:nvGrpSpPr>
        <p:grpSpPr>
          <a:xfrm>
            <a:off x="6817380" y="326963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9" name="Rectangle: Rounded Corners 6218">
              <a:extLst>
                <a:ext uri="{FF2B5EF4-FFF2-40B4-BE49-F238E27FC236}">
                  <a16:creationId xmlns:a16="http://schemas.microsoft.com/office/drawing/2014/main" id="{EFC14EC6-EE90-4E3B-4F09-50BE2C65C144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0" name="Rectangle: Rounded Corners 6219">
              <a:extLst>
                <a:ext uri="{FF2B5EF4-FFF2-40B4-BE49-F238E27FC236}">
                  <a16:creationId xmlns:a16="http://schemas.microsoft.com/office/drawing/2014/main" id="{A89E7795-A12F-65B8-E639-4150665C3EE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1" name="Rectangle: Rounded Corners 6220">
              <a:extLst>
                <a:ext uri="{FF2B5EF4-FFF2-40B4-BE49-F238E27FC236}">
                  <a16:creationId xmlns:a16="http://schemas.microsoft.com/office/drawing/2014/main" id="{C9BAF215-4F8F-2691-7A42-FF5EA401D1E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2" name="Rectangle: Rounded Corners 6221">
              <a:extLst>
                <a:ext uri="{FF2B5EF4-FFF2-40B4-BE49-F238E27FC236}">
                  <a16:creationId xmlns:a16="http://schemas.microsoft.com/office/drawing/2014/main" id="{561D5E13-FD56-30EA-8550-D44AFFB7348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3" name="Group 6222">
            <a:extLst>
              <a:ext uri="{FF2B5EF4-FFF2-40B4-BE49-F238E27FC236}">
                <a16:creationId xmlns:a16="http://schemas.microsoft.com/office/drawing/2014/main" id="{2F7BE642-5A8A-5D0A-8F49-B087EF7AAB2C}"/>
              </a:ext>
            </a:extLst>
          </p:cNvPr>
          <p:cNvGrpSpPr/>
          <p:nvPr/>
        </p:nvGrpSpPr>
        <p:grpSpPr>
          <a:xfrm>
            <a:off x="6817380" y="3777187"/>
            <a:ext cx="1110341" cy="143070"/>
            <a:chOff x="4727510" y="5859624"/>
            <a:chExt cx="1110341" cy="143070"/>
          </a:xfrm>
        </p:grpSpPr>
        <p:sp>
          <p:nvSpPr>
            <p:cNvPr id="6224" name="Rectangle: Rounded Corners 6223">
              <a:extLst>
                <a:ext uri="{FF2B5EF4-FFF2-40B4-BE49-F238E27FC236}">
                  <a16:creationId xmlns:a16="http://schemas.microsoft.com/office/drawing/2014/main" id="{CAEF311E-DDC5-D2B1-21BB-D942314A466C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5" name="Rectangle: Rounded Corners 6224">
              <a:extLst>
                <a:ext uri="{FF2B5EF4-FFF2-40B4-BE49-F238E27FC236}">
                  <a16:creationId xmlns:a16="http://schemas.microsoft.com/office/drawing/2014/main" id="{E361DE9E-FDFB-BAA3-AA59-4E27350E4A6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6" name="Rectangle: Rounded Corners 6225">
              <a:extLst>
                <a:ext uri="{FF2B5EF4-FFF2-40B4-BE49-F238E27FC236}">
                  <a16:creationId xmlns:a16="http://schemas.microsoft.com/office/drawing/2014/main" id="{E3EA1AEB-2A87-2020-E325-59764663EEC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7" name="Rectangle: Rounded Corners 6226">
              <a:extLst>
                <a:ext uri="{FF2B5EF4-FFF2-40B4-BE49-F238E27FC236}">
                  <a16:creationId xmlns:a16="http://schemas.microsoft.com/office/drawing/2014/main" id="{42FBC2F8-3B29-91D8-9652-DAECAFEDA996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8" name="Group 6227">
            <a:extLst>
              <a:ext uri="{FF2B5EF4-FFF2-40B4-BE49-F238E27FC236}">
                <a16:creationId xmlns:a16="http://schemas.microsoft.com/office/drawing/2014/main" id="{3ADC11DB-E807-305D-C46B-F0CF55D91A13}"/>
              </a:ext>
            </a:extLst>
          </p:cNvPr>
          <p:cNvGrpSpPr/>
          <p:nvPr/>
        </p:nvGrpSpPr>
        <p:grpSpPr>
          <a:xfrm>
            <a:off x="6817380" y="4371646"/>
            <a:ext cx="1110341" cy="143070"/>
            <a:chOff x="4727510" y="5859624"/>
            <a:chExt cx="1110341" cy="143070"/>
          </a:xfrm>
        </p:grpSpPr>
        <p:sp>
          <p:nvSpPr>
            <p:cNvPr id="6229" name="Rectangle: Rounded Corners 6228">
              <a:extLst>
                <a:ext uri="{FF2B5EF4-FFF2-40B4-BE49-F238E27FC236}">
                  <a16:creationId xmlns:a16="http://schemas.microsoft.com/office/drawing/2014/main" id="{53181981-E19B-0ED8-3B33-836731D8574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0" name="Rectangle: Rounded Corners 6229">
              <a:extLst>
                <a:ext uri="{FF2B5EF4-FFF2-40B4-BE49-F238E27FC236}">
                  <a16:creationId xmlns:a16="http://schemas.microsoft.com/office/drawing/2014/main" id="{BCF9068D-C3F8-41C4-546C-BBAE86011BB9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1" name="Rectangle: Rounded Corners 6230">
              <a:extLst>
                <a:ext uri="{FF2B5EF4-FFF2-40B4-BE49-F238E27FC236}">
                  <a16:creationId xmlns:a16="http://schemas.microsoft.com/office/drawing/2014/main" id="{B76366E0-D4DE-717A-64F1-EAEA69F98ED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2" name="Rectangle: Rounded Corners 6231">
              <a:extLst>
                <a:ext uri="{FF2B5EF4-FFF2-40B4-BE49-F238E27FC236}">
                  <a16:creationId xmlns:a16="http://schemas.microsoft.com/office/drawing/2014/main" id="{DADA2EB9-C9F1-C4BE-B9DC-C510111EED65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3" name="Group 6232">
            <a:extLst>
              <a:ext uri="{FF2B5EF4-FFF2-40B4-BE49-F238E27FC236}">
                <a16:creationId xmlns:a16="http://schemas.microsoft.com/office/drawing/2014/main" id="{4E39DA4B-CD6A-3C92-321D-7130229A0930}"/>
              </a:ext>
            </a:extLst>
          </p:cNvPr>
          <p:cNvGrpSpPr/>
          <p:nvPr/>
        </p:nvGrpSpPr>
        <p:grpSpPr>
          <a:xfrm>
            <a:off x="6817380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34" name="Rectangle: Rounded Corners 6233">
              <a:extLst>
                <a:ext uri="{FF2B5EF4-FFF2-40B4-BE49-F238E27FC236}">
                  <a16:creationId xmlns:a16="http://schemas.microsoft.com/office/drawing/2014/main" id="{70C3A780-7ED5-E90D-E07A-E5BA55107B8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5" name="Rectangle: Rounded Corners 6234">
              <a:extLst>
                <a:ext uri="{FF2B5EF4-FFF2-40B4-BE49-F238E27FC236}">
                  <a16:creationId xmlns:a16="http://schemas.microsoft.com/office/drawing/2014/main" id="{6B7ABCC9-7A07-F1E6-1C2E-72495159CCC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6" name="Rectangle: Rounded Corners 6235">
              <a:extLst>
                <a:ext uri="{FF2B5EF4-FFF2-40B4-BE49-F238E27FC236}">
                  <a16:creationId xmlns:a16="http://schemas.microsoft.com/office/drawing/2014/main" id="{68392BF7-703D-23C3-D02D-CEED1A169AF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7" name="Rectangle: Rounded Corners 6236">
              <a:extLst>
                <a:ext uri="{FF2B5EF4-FFF2-40B4-BE49-F238E27FC236}">
                  <a16:creationId xmlns:a16="http://schemas.microsoft.com/office/drawing/2014/main" id="{B8488AB4-1AFA-08DD-80EA-EF4AF2AB6D8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38" name="Rectangle 6237">
            <a:extLst>
              <a:ext uri="{FF2B5EF4-FFF2-40B4-BE49-F238E27FC236}">
                <a16:creationId xmlns:a16="http://schemas.microsoft.com/office/drawing/2014/main" id="{7F922EE3-737B-BCD1-58C9-E50C0F02DC9C}"/>
              </a:ext>
            </a:extLst>
          </p:cNvPr>
          <p:cNvSpPr/>
          <p:nvPr/>
        </p:nvSpPr>
        <p:spPr>
          <a:xfrm>
            <a:off x="10349782" y="2241850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grpSp>
        <p:nvGrpSpPr>
          <p:cNvPr id="6239" name="Group 6238">
            <a:extLst>
              <a:ext uri="{FF2B5EF4-FFF2-40B4-BE49-F238E27FC236}">
                <a16:creationId xmlns:a16="http://schemas.microsoft.com/office/drawing/2014/main" id="{58AD5512-6757-2717-534B-5135B4F3DA1C}"/>
              </a:ext>
            </a:extLst>
          </p:cNvPr>
          <p:cNvGrpSpPr/>
          <p:nvPr/>
        </p:nvGrpSpPr>
        <p:grpSpPr>
          <a:xfrm>
            <a:off x="9038476" y="4934265"/>
            <a:ext cx="1110341" cy="143070"/>
            <a:chOff x="4727510" y="5859624"/>
            <a:chExt cx="1110341" cy="143070"/>
          </a:xfrm>
          <a:noFill/>
        </p:grpSpPr>
        <p:sp>
          <p:nvSpPr>
            <p:cNvPr id="6240" name="Rectangle: Rounded Corners 6239">
              <a:extLst>
                <a:ext uri="{FF2B5EF4-FFF2-40B4-BE49-F238E27FC236}">
                  <a16:creationId xmlns:a16="http://schemas.microsoft.com/office/drawing/2014/main" id="{5BFA8A9B-4699-0740-5F45-61526759DD9D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1" name="Rectangle: Rounded Corners 6240">
              <a:extLst>
                <a:ext uri="{FF2B5EF4-FFF2-40B4-BE49-F238E27FC236}">
                  <a16:creationId xmlns:a16="http://schemas.microsoft.com/office/drawing/2014/main" id="{CD2D1029-2322-D3E6-A389-4D242A6CD4B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2" name="Rectangle: Rounded Corners 6241">
              <a:extLst>
                <a:ext uri="{FF2B5EF4-FFF2-40B4-BE49-F238E27FC236}">
                  <a16:creationId xmlns:a16="http://schemas.microsoft.com/office/drawing/2014/main" id="{FD1B9751-DB28-2172-05F8-3D7E7E6797B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3" name="Rectangle: Rounded Corners 6242">
              <a:extLst>
                <a:ext uri="{FF2B5EF4-FFF2-40B4-BE49-F238E27FC236}">
                  <a16:creationId xmlns:a16="http://schemas.microsoft.com/office/drawing/2014/main" id="{4CD226EC-BDC3-DE4F-43DC-54887F410BF9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4" name="Group 6243">
            <a:extLst>
              <a:ext uri="{FF2B5EF4-FFF2-40B4-BE49-F238E27FC236}">
                <a16:creationId xmlns:a16="http://schemas.microsoft.com/office/drawing/2014/main" id="{B0A3D7AC-DC75-08DA-B4AA-3073085DB92E}"/>
              </a:ext>
            </a:extLst>
          </p:cNvPr>
          <p:cNvGrpSpPr/>
          <p:nvPr/>
        </p:nvGrpSpPr>
        <p:grpSpPr>
          <a:xfrm>
            <a:off x="9038476" y="4371646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45" name="Rectangle: Rounded Corners 6244">
              <a:extLst>
                <a:ext uri="{FF2B5EF4-FFF2-40B4-BE49-F238E27FC236}">
                  <a16:creationId xmlns:a16="http://schemas.microsoft.com/office/drawing/2014/main" id="{68BB10D0-BDA2-57C2-F2A5-7E3D7C2B27F6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6" name="Rectangle: Rounded Corners 6245">
              <a:extLst>
                <a:ext uri="{FF2B5EF4-FFF2-40B4-BE49-F238E27FC236}">
                  <a16:creationId xmlns:a16="http://schemas.microsoft.com/office/drawing/2014/main" id="{7DE33017-3E59-3371-5EF7-22032D07FF8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7" name="Rectangle: Rounded Corners 6246">
              <a:extLst>
                <a:ext uri="{FF2B5EF4-FFF2-40B4-BE49-F238E27FC236}">
                  <a16:creationId xmlns:a16="http://schemas.microsoft.com/office/drawing/2014/main" id="{FB4CE820-EB53-AF99-B701-FEFF3D5A424F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8" name="Rectangle: Rounded Corners 6247">
              <a:extLst>
                <a:ext uri="{FF2B5EF4-FFF2-40B4-BE49-F238E27FC236}">
                  <a16:creationId xmlns:a16="http://schemas.microsoft.com/office/drawing/2014/main" id="{842CE1DA-3F59-6B53-46E8-AD20EC4521D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9" name="Group 6248">
            <a:extLst>
              <a:ext uri="{FF2B5EF4-FFF2-40B4-BE49-F238E27FC236}">
                <a16:creationId xmlns:a16="http://schemas.microsoft.com/office/drawing/2014/main" id="{BB94902F-DDF0-A6B2-8637-E931201B3176}"/>
              </a:ext>
            </a:extLst>
          </p:cNvPr>
          <p:cNvGrpSpPr/>
          <p:nvPr/>
        </p:nvGrpSpPr>
        <p:grpSpPr>
          <a:xfrm>
            <a:off x="9027590" y="3760751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0" name="Rectangle: Rounded Corners 6249">
              <a:extLst>
                <a:ext uri="{FF2B5EF4-FFF2-40B4-BE49-F238E27FC236}">
                  <a16:creationId xmlns:a16="http://schemas.microsoft.com/office/drawing/2014/main" id="{40142D21-5E38-DF95-92C3-4522C356AC3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1" name="Rectangle: Rounded Corners 6250">
              <a:extLst>
                <a:ext uri="{FF2B5EF4-FFF2-40B4-BE49-F238E27FC236}">
                  <a16:creationId xmlns:a16="http://schemas.microsoft.com/office/drawing/2014/main" id="{ABAD1F77-8CCA-8871-30DD-536F5EBB182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2" name="Rectangle: Rounded Corners 6251">
              <a:extLst>
                <a:ext uri="{FF2B5EF4-FFF2-40B4-BE49-F238E27FC236}">
                  <a16:creationId xmlns:a16="http://schemas.microsoft.com/office/drawing/2014/main" id="{C831C1BD-9487-DEC2-E368-CDC15BB92E0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3" name="Rectangle: Rounded Corners 6252">
              <a:extLst>
                <a:ext uri="{FF2B5EF4-FFF2-40B4-BE49-F238E27FC236}">
                  <a16:creationId xmlns:a16="http://schemas.microsoft.com/office/drawing/2014/main" id="{D80BF62E-55A6-E5CF-5072-3AB2A8E3C73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4" name="Group 6253">
            <a:extLst>
              <a:ext uri="{FF2B5EF4-FFF2-40B4-BE49-F238E27FC236}">
                <a16:creationId xmlns:a16="http://schemas.microsoft.com/office/drawing/2014/main" id="{3DFF42EE-0432-6832-8589-F50D4C3C5F40}"/>
              </a:ext>
            </a:extLst>
          </p:cNvPr>
          <p:cNvGrpSpPr/>
          <p:nvPr/>
        </p:nvGrpSpPr>
        <p:grpSpPr>
          <a:xfrm>
            <a:off x="9027590" y="3276458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5" name="Rectangle: Rounded Corners 6254">
              <a:extLst>
                <a:ext uri="{FF2B5EF4-FFF2-40B4-BE49-F238E27FC236}">
                  <a16:creationId xmlns:a16="http://schemas.microsoft.com/office/drawing/2014/main" id="{C3DE4DC8-85B7-ADBE-93DD-C8DB5C598A3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6" name="Rectangle: Rounded Corners 6255">
              <a:extLst>
                <a:ext uri="{FF2B5EF4-FFF2-40B4-BE49-F238E27FC236}">
                  <a16:creationId xmlns:a16="http://schemas.microsoft.com/office/drawing/2014/main" id="{F5D29868-CE97-35A0-9AD3-64E1D4C67FA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7" name="Rectangle: Rounded Corners 6256">
              <a:extLst>
                <a:ext uri="{FF2B5EF4-FFF2-40B4-BE49-F238E27FC236}">
                  <a16:creationId xmlns:a16="http://schemas.microsoft.com/office/drawing/2014/main" id="{8D3A768A-29EF-536C-28D4-E0D6AED803A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8" name="Rectangle: Rounded Corners 6257">
              <a:extLst>
                <a:ext uri="{FF2B5EF4-FFF2-40B4-BE49-F238E27FC236}">
                  <a16:creationId xmlns:a16="http://schemas.microsoft.com/office/drawing/2014/main" id="{3EEDE0E7-2B2A-BFAD-61FC-BB31DB4D618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9" name="Group 6258">
            <a:extLst>
              <a:ext uri="{FF2B5EF4-FFF2-40B4-BE49-F238E27FC236}">
                <a16:creationId xmlns:a16="http://schemas.microsoft.com/office/drawing/2014/main" id="{211D5A74-8506-D523-24B3-673A89FE7EB7}"/>
              </a:ext>
            </a:extLst>
          </p:cNvPr>
          <p:cNvGrpSpPr/>
          <p:nvPr/>
        </p:nvGrpSpPr>
        <p:grpSpPr>
          <a:xfrm>
            <a:off x="9027590" y="2685850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60" name="Rectangle: Rounded Corners 6259">
              <a:extLst>
                <a:ext uri="{FF2B5EF4-FFF2-40B4-BE49-F238E27FC236}">
                  <a16:creationId xmlns:a16="http://schemas.microsoft.com/office/drawing/2014/main" id="{2A0C7540-A70D-7F02-767C-EF91BBA792AE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1" name="Rectangle: Rounded Corners 6260">
              <a:extLst>
                <a:ext uri="{FF2B5EF4-FFF2-40B4-BE49-F238E27FC236}">
                  <a16:creationId xmlns:a16="http://schemas.microsoft.com/office/drawing/2014/main" id="{AE79FA0A-0648-E66C-09FF-EC37A213CC8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2" name="Rectangle: Rounded Corners 6261">
              <a:extLst>
                <a:ext uri="{FF2B5EF4-FFF2-40B4-BE49-F238E27FC236}">
                  <a16:creationId xmlns:a16="http://schemas.microsoft.com/office/drawing/2014/main" id="{2B3DED5F-6148-E922-A546-0943CE51DEF1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3" name="Rectangle: Rounded Corners 6262">
              <a:extLst>
                <a:ext uri="{FF2B5EF4-FFF2-40B4-BE49-F238E27FC236}">
                  <a16:creationId xmlns:a16="http://schemas.microsoft.com/office/drawing/2014/main" id="{416A1550-8530-0B15-FFBB-6D61BBC2FE0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64" name="Rectangle 6263">
            <a:extLst>
              <a:ext uri="{FF2B5EF4-FFF2-40B4-BE49-F238E27FC236}">
                <a16:creationId xmlns:a16="http://schemas.microsoft.com/office/drawing/2014/main" id="{23DA1FDA-7A3B-F0F3-0798-95C3598360CB}"/>
              </a:ext>
            </a:extLst>
          </p:cNvPr>
          <p:cNvSpPr/>
          <p:nvPr/>
        </p:nvSpPr>
        <p:spPr>
          <a:xfrm>
            <a:off x="10349782" y="3386284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5" name="Rectangle 6264">
            <a:extLst>
              <a:ext uri="{FF2B5EF4-FFF2-40B4-BE49-F238E27FC236}">
                <a16:creationId xmlns:a16="http://schemas.microsoft.com/office/drawing/2014/main" id="{F8E89F1A-A632-6576-B480-CC099D856DAC}"/>
              </a:ext>
            </a:extLst>
          </p:cNvPr>
          <p:cNvSpPr/>
          <p:nvPr/>
        </p:nvSpPr>
        <p:spPr>
          <a:xfrm>
            <a:off x="10349782" y="4530718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6" name="Rectangle 6265">
            <a:extLst>
              <a:ext uri="{FF2B5EF4-FFF2-40B4-BE49-F238E27FC236}">
                <a16:creationId xmlns:a16="http://schemas.microsoft.com/office/drawing/2014/main" id="{9F3C05F2-A206-0F60-363D-6227F697BDF1}"/>
              </a:ext>
            </a:extLst>
          </p:cNvPr>
          <p:cNvSpPr/>
          <p:nvPr/>
        </p:nvSpPr>
        <p:spPr>
          <a:xfrm>
            <a:off x="10362878" y="3958501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1B929C-C5FA-9831-444B-E334AE7198DF}"/>
              </a:ext>
            </a:extLst>
          </p:cNvPr>
          <p:cNvSpPr/>
          <p:nvPr/>
        </p:nvSpPr>
        <p:spPr>
          <a:xfrm>
            <a:off x="4739469" y="5424288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endParaRPr lang="en-US" sz="6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2EF29B-58CF-3BC0-81E4-8221CA0CCDCB}"/>
              </a:ext>
            </a:extLst>
          </p:cNvPr>
          <p:cNvSpPr/>
          <p:nvPr/>
        </p:nvSpPr>
        <p:spPr>
          <a:xfrm>
            <a:off x="6972587" y="5355027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9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4878F3-7983-74C5-4A3D-0B6E0C4038B9}"/>
              </a:ext>
            </a:extLst>
          </p:cNvPr>
          <p:cNvSpPr/>
          <p:nvPr/>
        </p:nvSpPr>
        <p:spPr>
          <a:xfrm>
            <a:off x="8736989" y="5425479"/>
            <a:ext cx="1974568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Ai203 at this moment,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testing more Emx1Cre-Ai96 mice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E8427C-B6DA-5E02-FC99-3D38EC49B44F}"/>
              </a:ext>
            </a:extLst>
          </p:cNvPr>
          <p:cNvSpPr/>
          <p:nvPr/>
        </p:nvSpPr>
        <p:spPr>
          <a:xfrm>
            <a:off x="2261543" y="6127500"/>
            <a:ext cx="9013575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forward with vGluT1-Ai203 ,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testing more Emx1Cre-Ai96 mice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067428-5FBF-DEA8-2EA9-D6D96C742D9C}"/>
              </a:ext>
            </a:extLst>
          </p:cNvPr>
          <p:cNvSpPr/>
          <p:nvPr/>
        </p:nvSpPr>
        <p:spPr>
          <a:xfrm>
            <a:off x="7753329" y="3478231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endParaRPr lang="en-US" sz="3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DF0D75-5089-3AC0-7D7F-D77B017253E8}"/>
              </a:ext>
            </a:extLst>
          </p:cNvPr>
          <p:cNvSpPr/>
          <p:nvPr/>
        </p:nvSpPr>
        <p:spPr>
          <a:xfrm>
            <a:off x="5903081" y="3979689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541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482" y="268040"/>
            <a:ext cx="735301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Two Parts of SLM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A1155B9-217C-C546-48FC-3F8B5C50C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t="77645" r="63517"/>
          <a:stretch/>
        </p:blipFill>
        <p:spPr bwMode="auto">
          <a:xfrm>
            <a:off x="619349" y="3683913"/>
            <a:ext cx="1742301" cy="10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8C9CFF-6C72-CAF8-A265-F871BC9094F4}"/>
              </a:ext>
            </a:extLst>
          </p:cNvPr>
          <p:cNvSpPr txBox="1"/>
          <p:nvPr/>
        </p:nvSpPr>
        <p:spPr>
          <a:xfrm>
            <a:off x="62863" y="2594034"/>
            <a:ext cx="3214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Spatial Light Modulation (SLM)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18280F-B494-AD60-21B8-9339DFD2D35F}"/>
              </a:ext>
            </a:extLst>
          </p:cNvPr>
          <p:cNvSpPr/>
          <p:nvPr/>
        </p:nvSpPr>
        <p:spPr>
          <a:xfrm>
            <a:off x="2922675" y="3273058"/>
            <a:ext cx="282872" cy="2814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8C7703-7517-44FD-8CA0-D8D0C3285F1D}"/>
              </a:ext>
            </a:extLst>
          </p:cNvPr>
          <p:cNvSpPr/>
          <p:nvPr/>
        </p:nvSpPr>
        <p:spPr>
          <a:xfrm>
            <a:off x="3991881" y="2266771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2070F5-0284-9AC5-D59B-3655EE272E64}"/>
              </a:ext>
            </a:extLst>
          </p:cNvPr>
          <p:cNvSpPr/>
          <p:nvPr/>
        </p:nvSpPr>
        <p:spPr>
          <a:xfrm>
            <a:off x="3991881" y="4599802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BE65AE3-9128-9150-B51E-AEEBB967C73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205547" y="3413765"/>
            <a:ext cx="786334" cy="1326744"/>
          </a:xfrm>
          <a:prstGeom prst="curvedConnector3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F1AD6ED-E7DB-282A-1F01-1614E6819237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205547" y="2407478"/>
            <a:ext cx="786334" cy="1006287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BAE0DD-E998-0F78-BC3B-8C1CD0D4A865}"/>
              </a:ext>
            </a:extLst>
          </p:cNvPr>
          <p:cNvSpPr txBox="1"/>
          <p:nvPr/>
        </p:nvSpPr>
        <p:spPr>
          <a:xfrm>
            <a:off x="4588685" y="2165418"/>
            <a:ext cx="3663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Engineering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45F33D-7C38-DEBB-A92F-4916C26DD3AB}"/>
              </a:ext>
            </a:extLst>
          </p:cNvPr>
          <p:cNvSpPr txBox="1"/>
          <p:nvPr/>
        </p:nvSpPr>
        <p:spPr>
          <a:xfrm>
            <a:off x="4588685" y="4509676"/>
            <a:ext cx="3663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Biology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E12A010-C638-B79D-C8AB-0E256653275A}"/>
              </a:ext>
            </a:extLst>
          </p:cNvPr>
          <p:cNvSpPr/>
          <p:nvPr/>
        </p:nvSpPr>
        <p:spPr>
          <a:xfrm>
            <a:off x="6348230" y="1731102"/>
            <a:ext cx="4427215" cy="161171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2PPlus from Bruker, establish a workflow to stimulate cells assemblies with specific characteristics (functional, or network properties)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532413-52AD-6398-2D9D-B80A47D78884}"/>
              </a:ext>
            </a:extLst>
          </p:cNvPr>
          <p:cNvSpPr/>
          <p:nvPr/>
        </p:nvSpPr>
        <p:spPr>
          <a:xfrm>
            <a:off x="6348231" y="4419718"/>
            <a:ext cx="4427216" cy="161171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most suitable opto-genetics strategy (cell type interested, animal model, virus, et al)</a:t>
            </a:r>
          </a:p>
        </p:txBody>
      </p:sp>
      <p:pic>
        <p:nvPicPr>
          <p:cNvPr id="1028" name="Picture 4" descr="Stick figure man and a hole on the floor. Vector illustrations of a person  fall into, climbing out, look into, go inside, jump over, and cover a hole  Stock Vector Image &amp;">
            <a:extLst>
              <a:ext uri="{FF2B5EF4-FFF2-40B4-BE49-F238E27FC236}">
                <a16:creationId xmlns:a16="http://schemas.microsoft.com/office/drawing/2014/main" id="{CFD948AD-D9A2-46D3-9E98-963460AE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2" t="32267" r="2496" b="40969"/>
          <a:stretch/>
        </p:blipFill>
        <p:spPr bwMode="auto">
          <a:xfrm>
            <a:off x="9162590" y="949350"/>
            <a:ext cx="1090928" cy="7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tick figure man and a hole on the floor. Vector illustrations of a person  fall into, climbing out, look into, go inside, jump over, and cover a hole  Stock Vector Image &amp;">
            <a:extLst>
              <a:ext uri="{FF2B5EF4-FFF2-40B4-BE49-F238E27FC236}">
                <a16:creationId xmlns:a16="http://schemas.microsoft.com/office/drawing/2014/main" id="{A85573A8-A6D7-865C-E887-C859E6DBC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4" t="10865" r="2922" b="71581"/>
          <a:stretch/>
        </p:blipFill>
        <p:spPr bwMode="auto">
          <a:xfrm>
            <a:off x="9343434" y="3832888"/>
            <a:ext cx="729240" cy="4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0B0F8-39B6-E1DF-3D60-CAA00C59539C}"/>
              </a:ext>
            </a:extLst>
          </p:cNvPr>
          <p:cNvSpPr txBox="1"/>
          <p:nvPr/>
        </p:nvSpPr>
        <p:spPr>
          <a:xfrm>
            <a:off x="6535408" y="1337375"/>
            <a:ext cx="2179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12/2023-04/2024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B1D42-FB8C-5409-A567-AA409C629E37}"/>
              </a:ext>
            </a:extLst>
          </p:cNvPr>
          <p:cNvSpPr txBox="1"/>
          <p:nvPr/>
        </p:nvSpPr>
        <p:spPr>
          <a:xfrm>
            <a:off x="6535408" y="4044386"/>
            <a:ext cx="2179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04/2024-08/2024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666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4B4B50DE-5887-55C5-6003-ABF78D28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2948295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3578166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3594939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3592480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2948295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2954391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06" y="165373"/>
            <a:ext cx="11239774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spc="-50" dirty="0">
                <a:solidFill>
                  <a:srgbClr val="BFD9FF"/>
                </a:solidFill>
                <a:effectLst/>
                <a:ea typeface="Times New Roman" panose="02020603050405020304" pitchFamily="18" charset="0"/>
              </a:rPr>
              <a:t>Update</a:t>
            </a:r>
            <a:r>
              <a:rPr lang="en-US" sz="44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 in Engineering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2912024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2725830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3187713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29739" y="3485082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Bruker_PrairieLink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218203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2924886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317989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2924886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009673" y="3492640"/>
            <a:ext cx="186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2719923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317989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218203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3167570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2718174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2753946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2921497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2827452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2492003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2536743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273628" y="2001372"/>
            <a:ext cx="2288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ensure each cell (10 cells/group)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2912024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619267" y="3456743"/>
            <a:ext cx="1922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316140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2925262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5B5B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2981848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 future offline analysis</a:t>
            </a:r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B2E3CE48-9DFE-8E3E-4B7C-39A922AC63DC}"/>
              </a:ext>
            </a:extLst>
          </p:cNvPr>
          <p:cNvSpPr/>
          <p:nvPr/>
        </p:nvSpPr>
        <p:spPr>
          <a:xfrm>
            <a:off x="466806" y="4152766"/>
            <a:ext cx="3159829" cy="3806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ROI of each cell, and their </a:t>
            </a:r>
            <a:r>
              <a:rPr lang="en-US" sz="10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behavioral dependency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B423A1-8AE9-AB1F-1560-32D1BECA7A90}"/>
              </a:ext>
            </a:extLst>
          </p:cNvPr>
          <p:cNvSpPr/>
          <p:nvPr/>
        </p:nvSpPr>
        <p:spPr>
          <a:xfrm>
            <a:off x="2847359" y="1292202"/>
            <a:ext cx="1834830" cy="925316"/>
          </a:xfrm>
          <a:prstGeom prst="wedgeRoundRectCallout">
            <a:avLst>
              <a:gd name="adj1" fmla="val -66950"/>
              <a:gd name="adj2" fmla="val 12968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10-15 mins, Suite2p processing + simple manual correction </a:t>
            </a:r>
          </a:p>
        </p:txBody>
      </p:sp>
    </p:spTree>
    <p:extLst>
      <p:ext uri="{BB962C8B-B14F-4D97-AF65-F5344CB8AC3E}">
        <p14:creationId xmlns:p14="http://schemas.microsoft.com/office/powerpoint/2010/main" val="260322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4B4B50DE-5887-55C5-6003-ABF78D28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2948295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3578166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3594939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3592480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2948295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2954391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06" y="165373"/>
            <a:ext cx="11239774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spc="-50" dirty="0">
                <a:solidFill>
                  <a:srgbClr val="BFD9FF"/>
                </a:solidFill>
                <a:effectLst/>
                <a:ea typeface="Times New Roman" panose="02020603050405020304" pitchFamily="18" charset="0"/>
              </a:rPr>
              <a:t>Update</a:t>
            </a:r>
            <a:r>
              <a:rPr lang="en-US" sz="44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 in Engineering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2912024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2725830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3187713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29739" y="3485082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Bruker_PrairieLink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218203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2924886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317989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2924886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009673" y="3492640"/>
            <a:ext cx="186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2719923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317989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218203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3167570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2718174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2753946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2921497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2827452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2492003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2536743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273628" y="2001372"/>
            <a:ext cx="2288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ensure each cell (10 cells/group)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2912024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619267" y="3456743"/>
            <a:ext cx="1922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316140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2925262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5B5B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2981848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 future offline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2D943-12F2-5D7A-E77F-DF90554D22A5}"/>
              </a:ext>
            </a:extLst>
          </p:cNvPr>
          <p:cNvSpPr/>
          <p:nvPr/>
        </p:nvSpPr>
        <p:spPr>
          <a:xfrm>
            <a:off x="3267725" y="4032963"/>
            <a:ext cx="3492382" cy="45719"/>
          </a:xfrm>
          <a:prstGeom prst="rect">
            <a:avLst/>
          </a:prstGeom>
          <a:solidFill>
            <a:srgbClr val="BFD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01393-1EAD-0BD4-32FE-96B502580CDC}"/>
              </a:ext>
            </a:extLst>
          </p:cNvPr>
          <p:cNvSpPr txBox="1"/>
          <p:nvPr/>
        </p:nvSpPr>
        <p:spPr>
          <a:xfrm>
            <a:off x="5131099" y="6554655"/>
            <a:ext cx="1816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recording file</a:t>
            </a:r>
            <a:endParaRPr lang="en-US" sz="10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364564-1C06-C8C7-8BCA-A78C42C2A742}"/>
              </a:ext>
            </a:extLst>
          </p:cNvPr>
          <p:cNvSpPr/>
          <p:nvPr/>
        </p:nvSpPr>
        <p:spPr>
          <a:xfrm>
            <a:off x="1729273" y="4741496"/>
            <a:ext cx="2952916" cy="604337"/>
          </a:xfrm>
          <a:prstGeom prst="wedgeRoundRectCallout">
            <a:avLst>
              <a:gd name="adj1" fmla="val 44463"/>
              <a:gd name="adj2" fmla="val -161886"/>
              <a:gd name="adj3" fmla="val 16667"/>
            </a:avLst>
          </a:prstGeom>
          <a:solidFill>
            <a:srgbClr val="0066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phase off-set checking to ensure recording quality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48C55D-465F-8B9F-23C1-4797285ACA25}"/>
              </a:ext>
            </a:extLst>
          </p:cNvPr>
          <p:cNvSpPr txBox="1"/>
          <p:nvPr/>
        </p:nvSpPr>
        <p:spPr>
          <a:xfrm>
            <a:off x="7382782" y="6554656"/>
            <a:ext cx="22085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Current trial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40439-78A8-B1A4-70E8-BC3A3C58DAB6}"/>
              </a:ext>
            </a:extLst>
          </p:cNvPr>
          <p:cNvSpPr txBox="1"/>
          <p:nvPr/>
        </p:nvSpPr>
        <p:spPr>
          <a:xfrm>
            <a:off x="8980872" y="6547042"/>
            <a:ext cx="22085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Phase-difference (x, y by pixels)</a:t>
            </a:r>
            <a:endParaRPr 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EE706AD-3C45-706C-A2F8-487A249EE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 t="5204"/>
          <a:stretch/>
        </p:blipFill>
        <p:spPr bwMode="auto">
          <a:xfrm>
            <a:off x="4895574" y="4719321"/>
            <a:ext cx="5959110" cy="18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98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4B4B50DE-5887-55C5-6003-ABF78D28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2071687" y="2948295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FE45BCF-9433-1993-D98A-65944B144354}"/>
              </a:ext>
            </a:extLst>
          </p:cNvPr>
          <p:cNvGrpSpPr/>
          <p:nvPr/>
        </p:nvGrpSpPr>
        <p:grpSpPr>
          <a:xfrm>
            <a:off x="8539191" y="3578166"/>
            <a:ext cx="734030" cy="535781"/>
            <a:chOff x="1131027" y="1573386"/>
            <a:chExt cx="734030" cy="535781"/>
          </a:xfrm>
        </p:grpSpPr>
        <p:pic>
          <p:nvPicPr>
            <p:cNvPr id="1050" name="Picture 2" descr="Bruker (@bruker) / X">
              <a:extLst>
                <a:ext uri="{FF2B5EF4-FFF2-40B4-BE49-F238E27FC236}">
                  <a16:creationId xmlns:a16="http://schemas.microsoft.com/office/drawing/2014/main" id="{51B15896-B073-3E3A-5F85-F387747D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4" descr="MATLAB - Wikipedia">
              <a:extLst>
                <a:ext uri="{FF2B5EF4-FFF2-40B4-BE49-F238E27FC236}">
                  <a16:creationId xmlns:a16="http://schemas.microsoft.com/office/drawing/2014/main" id="{F4DE1D2B-6ECB-D8B3-FC91-4F2BCE17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D76CD5B-0769-A41F-13C2-D0F301D24035}"/>
              </a:ext>
            </a:extLst>
          </p:cNvPr>
          <p:cNvGrpSpPr/>
          <p:nvPr/>
        </p:nvGrpSpPr>
        <p:grpSpPr>
          <a:xfrm>
            <a:off x="3950894" y="3594939"/>
            <a:ext cx="734030" cy="535781"/>
            <a:chOff x="1131027" y="1573386"/>
            <a:chExt cx="734030" cy="535781"/>
          </a:xfrm>
        </p:grpSpPr>
        <p:pic>
          <p:nvPicPr>
            <p:cNvPr id="1047" name="Picture 2" descr="Bruker (@bruker) / X">
              <a:extLst>
                <a:ext uri="{FF2B5EF4-FFF2-40B4-BE49-F238E27FC236}">
                  <a16:creationId xmlns:a16="http://schemas.microsoft.com/office/drawing/2014/main" id="{596AAF78-4312-540E-4DD0-B7DCA0F20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4" descr="MATLAB - Wikipedia">
              <a:extLst>
                <a:ext uri="{FF2B5EF4-FFF2-40B4-BE49-F238E27FC236}">
                  <a16:creationId xmlns:a16="http://schemas.microsoft.com/office/drawing/2014/main" id="{700858B2-CDE8-DFCA-85C7-8F428868D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2F5578B-5738-45E5-FC4E-5219A7E9CAAB}"/>
              </a:ext>
            </a:extLst>
          </p:cNvPr>
          <p:cNvGrpSpPr/>
          <p:nvPr/>
        </p:nvGrpSpPr>
        <p:grpSpPr>
          <a:xfrm>
            <a:off x="1131103" y="3592480"/>
            <a:ext cx="734030" cy="535781"/>
            <a:chOff x="1131027" y="1573386"/>
            <a:chExt cx="734030" cy="535781"/>
          </a:xfrm>
        </p:grpSpPr>
        <p:pic>
          <p:nvPicPr>
            <p:cNvPr id="1026" name="Picture 2" descr="Bruker (@bruker) / X">
              <a:extLst>
                <a:ext uri="{FF2B5EF4-FFF2-40B4-BE49-F238E27FC236}">
                  <a16:creationId xmlns:a16="http://schemas.microsoft.com/office/drawing/2014/main" id="{92F3E2CC-6362-E7F8-5603-4B2DE485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27" y="1573386"/>
              <a:ext cx="535781" cy="535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LAB - Wikipedia">
              <a:extLst>
                <a:ext uri="{FF2B5EF4-FFF2-40B4-BE49-F238E27FC236}">
                  <a16:creationId xmlns:a16="http://schemas.microsoft.com/office/drawing/2014/main" id="{1939E4DF-87B1-12BD-1E78-FD636F03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314" y="1740311"/>
              <a:ext cx="225743" cy="201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E719AD04-516F-7AD9-456C-BE115D31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r="24256" b="32667"/>
          <a:stretch/>
        </p:blipFill>
        <p:spPr bwMode="auto">
          <a:xfrm>
            <a:off x="6372615" y="2948295"/>
            <a:ext cx="36839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tologic | Suite2P">
            <a:extLst>
              <a:ext uri="{FF2B5EF4-FFF2-40B4-BE49-F238E27FC236}">
                <a16:creationId xmlns:a16="http://schemas.microsoft.com/office/drawing/2014/main" id="{BBE1D8F0-7DD9-9643-91D3-99E7B2CD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34" y="2954391"/>
            <a:ext cx="2571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06" y="165373"/>
            <a:ext cx="11239774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spc="-50" dirty="0">
                <a:solidFill>
                  <a:srgbClr val="BFD9FF"/>
                </a:solidFill>
                <a:effectLst/>
                <a:ea typeface="Times New Roman" panose="02020603050405020304" pitchFamily="18" charset="0"/>
              </a:rPr>
              <a:t>Update</a:t>
            </a:r>
            <a:r>
              <a:rPr lang="en-US" sz="44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 in Engineering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696E2-CAB8-D194-831C-F31D6249E461}"/>
              </a:ext>
            </a:extLst>
          </p:cNvPr>
          <p:cNvSpPr/>
          <p:nvPr/>
        </p:nvSpPr>
        <p:spPr>
          <a:xfrm>
            <a:off x="182550" y="2912024"/>
            <a:ext cx="87492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~20 min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56EED0-A2D4-63F2-0268-794AA83AF2A2}"/>
              </a:ext>
            </a:extLst>
          </p:cNvPr>
          <p:cNvSpPr/>
          <p:nvPr/>
        </p:nvSpPr>
        <p:spPr>
          <a:xfrm rot="19858606">
            <a:off x="992941" y="2725830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01152D-8077-8411-024C-C56A705D57BB}"/>
              </a:ext>
            </a:extLst>
          </p:cNvPr>
          <p:cNvSpPr/>
          <p:nvPr/>
        </p:nvSpPr>
        <p:spPr>
          <a:xfrm>
            <a:off x="1057478" y="3187713"/>
            <a:ext cx="828836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1593C-6161-4408-D447-8BE412351D25}"/>
              </a:ext>
            </a:extLst>
          </p:cNvPr>
          <p:cNvSpPr txBox="1"/>
          <p:nvPr/>
        </p:nvSpPr>
        <p:spPr>
          <a:xfrm>
            <a:off x="29739" y="3485082"/>
            <a:ext cx="1261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Bruker_PrairieLink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F87842-9E23-88FE-25EF-3842ACF44AFE}"/>
              </a:ext>
            </a:extLst>
          </p:cNvPr>
          <p:cNvSpPr/>
          <p:nvPr/>
        </p:nvSpPr>
        <p:spPr>
          <a:xfrm>
            <a:off x="1318195" y="218203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C827F-C022-1A4D-A562-B3AE19CA0E04}"/>
              </a:ext>
            </a:extLst>
          </p:cNvPr>
          <p:cNvSpPr/>
          <p:nvPr/>
        </p:nvSpPr>
        <p:spPr>
          <a:xfrm>
            <a:off x="1887779" y="2924886"/>
            <a:ext cx="752768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analysis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4161A8-777E-666C-5545-21C056B54470}"/>
              </a:ext>
            </a:extLst>
          </p:cNvPr>
          <p:cNvSpPr/>
          <p:nvPr/>
        </p:nvSpPr>
        <p:spPr>
          <a:xfrm>
            <a:off x="2642012" y="317989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7B3B6A-5E67-391C-0C50-5663D65EC1A5}"/>
              </a:ext>
            </a:extLst>
          </p:cNvPr>
          <p:cNvSpPr/>
          <p:nvPr/>
        </p:nvSpPr>
        <p:spPr>
          <a:xfrm>
            <a:off x="3267724" y="2924886"/>
            <a:ext cx="1310309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Single cell stimulation ~20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2298C-62B9-48CE-84BB-1C262FC791ED}"/>
              </a:ext>
            </a:extLst>
          </p:cNvPr>
          <p:cNvSpPr txBox="1"/>
          <p:nvPr/>
        </p:nvSpPr>
        <p:spPr>
          <a:xfrm>
            <a:off x="3009673" y="3492640"/>
            <a:ext cx="186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9AD522-B209-1483-D3C4-5D72CB59E2AD}"/>
              </a:ext>
            </a:extLst>
          </p:cNvPr>
          <p:cNvSpPr/>
          <p:nvPr/>
        </p:nvSpPr>
        <p:spPr>
          <a:xfrm rot="19858606">
            <a:off x="4443286" y="2719923"/>
            <a:ext cx="545623" cy="120940"/>
          </a:xfrm>
          <a:prstGeom prst="rightArrow">
            <a:avLst>
              <a:gd name="adj1" fmla="val 50000"/>
              <a:gd name="adj2" fmla="val 18945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14A3AFE-39FE-6B8F-783F-6BBD065F3719}"/>
              </a:ext>
            </a:extLst>
          </p:cNvPr>
          <p:cNvSpPr/>
          <p:nvPr/>
        </p:nvSpPr>
        <p:spPr>
          <a:xfrm>
            <a:off x="4577840" y="3179895"/>
            <a:ext cx="635469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B4F368-37DF-E328-D7CA-077123E5C91A}"/>
              </a:ext>
            </a:extLst>
          </p:cNvPr>
          <p:cNvSpPr/>
          <p:nvPr/>
        </p:nvSpPr>
        <p:spPr>
          <a:xfrm>
            <a:off x="4716097" y="2182039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 analysis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0B6337-920F-94B5-0CEB-DADBBDC6C373}"/>
              </a:ext>
            </a:extLst>
          </p:cNvPr>
          <p:cNvSpPr/>
          <p:nvPr/>
        </p:nvSpPr>
        <p:spPr>
          <a:xfrm>
            <a:off x="6760107" y="3167570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61106001-F165-0A8F-EF02-0B019F600C41}"/>
              </a:ext>
            </a:extLst>
          </p:cNvPr>
          <p:cNvSpPr/>
          <p:nvPr/>
        </p:nvSpPr>
        <p:spPr>
          <a:xfrm>
            <a:off x="6982590" y="2718174"/>
            <a:ext cx="144725" cy="145229"/>
          </a:xfrm>
          <a:prstGeom prst="ellipse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DB65FA0B-EE9B-9E23-81CA-E2033CA81CE3}"/>
              </a:ext>
            </a:extLst>
          </p:cNvPr>
          <p:cNvSpPr/>
          <p:nvPr/>
        </p:nvSpPr>
        <p:spPr>
          <a:xfrm>
            <a:off x="6626820" y="2753946"/>
            <a:ext cx="144725" cy="145229"/>
          </a:xfrm>
          <a:prstGeom prst="ellipse">
            <a:avLst/>
          </a:prstGeom>
          <a:solidFill>
            <a:srgbClr val="FF0000">
              <a:alpha val="32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02C873E9-0162-40F2-37F0-0664709CD75D}"/>
              </a:ext>
            </a:extLst>
          </p:cNvPr>
          <p:cNvSpPr/>
          <p:nvPr/>
        </p:nvSpPr>
        <p:spPr>
          <a:xfrm>
            <a:off x="6906264" y="2921497"/>
            <a:ext cx="144725" cy="14522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D3319D7F-301C-0C2A-3519-B616C7CAE047}"/>
              </a:ext>
            </a:extLst>
          </p:cNvPr>
          <p:cNvSpPr/>
          <p:nvPr/>
        </p:nvSpPr>
        <p:spPr>
          <a:xfrm>
            <a:off x="7250629" y="2827452"/>
            <a:ext cx="144725" cy="145229"/>
          </a:xfrm>
          <a:prstGeom prst="ellipse">
            <a:avLst/>
          </a:prstGeom>
          <a:solidFill>
            <a:srgbClr val="FF0000">
              <a:alpha val="85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E7C2FF49-4B15-AB48-05A4-0660A75506C0}"/>
              </a:ext>
            </a:extLst>
          </p:cNvPr>
          <p:cNvSpPr/>
          <p:nvPr/>
        </p:nvSpPr>
        <p:spPr>
          <a:xfrm>
            <a:off x="7158813" y="2492003"/>
            <a:ext cx="144725" cy="145229"/>
          </a:xfrm>
          <a:prstGeom prst="ellipse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0A09836-41BF-F848-04A1-008F49946919}"/>
              </a:ext>
            </a:extLst>
          </p:cNvPr>
          <p:cNvSpPr/>
          <p:nvPr/>
        </p:nvSpPr>
        <p:spPr>
          <a:xfrm>
            <a:off x="6837865" y="2536743"/>
            <a:ext cx="144725" cy="145229"/>
          </a:xfrm>
          <a:prstGeom prst="ellipse">
            <a:avLst/>
          </a:prstGeom>
          <a:solidFill>
            <a:srgbClr val="FF0000">
              <a:alpha val="60000"/>
            </a:srgb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5A9A727-6265-BFB6-7D52-D8F70023E678}"/>
              </a:ext>
            </a:extLst>
          </p:cNvPr>
          <p:cNvSpPr txBox="1"/>
          <p:nvPr/>
        </p:nvSpPr>
        <p:spPr>
          <a:xfrm>
            <a:off x="6273628" y="2001372"/>
            <a:ext cx="2288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ensure each cell (10 cells/group) has comparable response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71FD20EA-45F8-707B-0E91-138BD03F12AA}"/>
              </a:ext>
            </a:extLst>
          </p:cNvPr>
          <p:cNvSpPr/>
          <p:nvPr/>
        </p:nvSpPr>
        <p:spPr>
          <a:xfrm>
            <a:off x="7666542" y="2912024"/>
            <a:ext cx="1651087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 imaging + Holographic photo-stimulation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1735DC6-B6B6-7871-25F5-24E5A1B0786F}"/>
              </a:ext>
            </a:extLst>
          </p:cNvPr>
          <p:cNvSpPr txBox="1"/>
          <p:nvPr/>
        </p:nvSpPr>
        <p:spPr>
          <a:xfrm>
            <a:off x="7619267" y="3456743"/>
            <a:ext cx="1922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Bruker_PVLinkExcuteFolder</a:t>
            </a:r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9" name="Arrow: Right 1038">
            <a:extLst>
              <a:ext uri="{FF2B5EF4-FFF2-40B4-BE49-F238E27FC236}">
                <a16:creationId xmlns:a16="http://schemas.microsoft.com/office/drawing/2014/main" id="{95660E4B-B474-2FF6-0BA8-EEA85905056D}"/>
              </a:ext>
            </a:extLst>
          </p:cNvPr>
          <p:cNvSpPr/>
          <p:nvPr/>
        </p:nvSpPr>
        <p:spPr>
          <a:xfrm>
            <a:off x="9317629" y="3161401"/>
            <a:ext cx="906435" cy="160464"/>
          </a:xfrm>
          <a:prstGeom prst="rightArrow">
            <a:avLst>
              <a:gd name="adj1" fmla="val 50000"/>
              <a:gd name="adj2" fmla="val 19695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01E92B5-8F3B-E7BC-36E4-218E4E8560FC}"/>
              </a:ext>
            </a:extLst>
          </p:cNvPr>
          <p:cNvSpPr/>
          <p:nvPr/>
        </p:nvSpPr>
        <p:spPr>
          <a:xfrm>
            <a:off x="5211405" y="2925262"/>
            <a:ext cx="1548701" cy="749940"/>
          </a:xfrm>
          <a:prstGeom prst="round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5B5B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analysis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SLM parameters for each single cell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E6A55969-6B03-CDA0-C835-9C2595A91B75}"/>
              </a:ext>
            </a:extLst>
          </p:cNvPr>
          <p:cNvSpPr/>
          <p:nvPr/>
        </p:nvSpPr>
        <p:spPr>
          <a:xfrm>
            <a:off x="10224064" y="2981848"/>
            <a:ext cx="1370596" cy="53578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 future offline analysis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4E747DD-E267-3509-3511-1854A1E664A0}"/>
              </a:ext>
            </a:extLst>
          </p:cNvPr>
          <p:cNvSpPr/>
          <p:nvPr/>
        </p:nvSpPr>
        <p:spPr>
          <a:xfrm>
            <a:off x="5197194" y="4701427"/>
            <a:ext cx="4938695" cy="1369733"/>
          </a:xfrm>
          <a:prstGeom prst="wedgeRoundRectCallout">
            <a:avLst>
              <a:gd name="adj1" fmla="val -59592"/>
              <a:gd name="adj2" fmla="val -98209"/>
              <a:gd name="adj3" fmla="val 16667"/>
            </a:avLst>
          </a:prstGeom>
          <a:solidFill>
            <a:srgbClr val="0066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future single target as </a:t>
            </a:r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target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non-targets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950662B3-28A4-8186-DC23-0631BBB74C44}"/>
              </a:ext>
            </a:extLst>
          </p:cNvPr>
          <p:cNvGrpSpPr/>
          <p:nvPr/>
        </p:nvGrpSpPr>
        <p:grpSpPr>
          <a:xfrm>
            <a:off x="8190962" y="5498162"/>
            <a:ext cx="998310" cy="378055"/>
            <a:chOff x="9247256" y="1122431"/>
            <a:chExt cx="2129658" cy="796820"/>
          </a:xfrm>
        </p:grpSpPr>
        <p:grpSp>
          <p:nvGrpSpPr>
            <p:cNvPr id="2057" name="Group 2056">
              <a:extLst>
                <a:ext uri="{FF2B5EF4-FFF2-40B4-BE49-F238E27FC236}">
                  <a16:creationId xmlns:a16="http://schemas.microsoft.com/office/drawing/2014/main" id="{8AD6236F-1409-1CAB-E790-FB2347F61072}"/>
                </a:ext>
              </a:extLst>
            </p:cNvPr>
            <p:cNvGrpSpPr/>
            <p:nvPr/>
          </p:nvGrpSpPr>
          <p:grpSpPr>
            <a:xfrm>
              <a:off x="9247256" y="1122431"/>
              <a:ext cx="2129658" cy="796820"/>
              <a:chOff x="9247256" y="1122431"/>
              <a:chExt cx="2129658" cy="796820"/>
            </a:xfrm>
          </p:grpSpPr>
          <p:sp>
            <p:nvSpPr>
              <p:cNvPr id="2059" name="Isosceles Triangle 2058">
                <a:extLst>
                  <a:ext uri="{FF2B5EF4-FFF2-40B4-BE49-F238E27FC236}">
                    <a16:creationId xmlns:a16="http://schemas.microsoft.com/office/drawing/2014/main" id="{5FC435F1-AEAA-DA42-123B-BCB59B133EBA}"/>
                  </a:ext>
                </a:extLst>
              </p:cNvPr>
              <p:cNvSpPr/>
              <p:nvPr/>
            </p:nvSpPr>
            <p:spPr>
              <a:xfrm>
                <a:off x="9925120" y="1424330"/>
                <a:ext cx="305843" cy="302607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0" name="Isosceles Triangle 2059">
                <a:extLst>
                  <a:ext uri="{FF2B5EF4-FFF2-40B4-BE49-F238E27FC236}">
                    <a16:creationId xmlns:a16="http://schemas.microsoft.com/office/drawing/2014/main" id="{29088479-0D94-D169-07D6-BE447BF67D05}"/>
                  </a:ext>
                </a:extLst>
              </p:cNvPr>
              <p:cNvSpPr/>
              <p:nvPr/>
            </p:nvSpPr>
            <p:spPr>
              <a:xfrm>
                <a:off x="9247256" y="1616644"/>
                <a:ext cx="305843" cy="302607"/>
              </a:xfrm>
              <a:prstGeom prst="triangle">
                <a:avLst/>
              </a:prstGeom>
              <a:solidFill>
                <a:srgbClr val="FF0000">
                  <a:alpha val="45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1" name="Isosceles Triangle 2060">
                <a:extLst>
                  <a:ext uri="{FF2B5EF4-FFF2-40B4-BE49-F238E27FC236}">
                    <a16:creationId xmlns:a16="http://schemas.microsoft.com/office/drawing/2014/main" id="{885D8E91-54A4-1F86-CB67-3B024C862778}"/>
                  </a:ext>
                </a:extLst>
              </p:cNvPr>
              <p:cNvSpPr/>
              <p:nvPr/>
            </p:nvSpPr>
            <p:spPr>
              <a:xfrm>
                <a:off x="11071071" y="1273380"/>
                <a:ext cx="305843" cy="302607"/>
              </a:xfrm>
              <a:prstGeom prst="triangle">
                <a:avLst/>
              </a:prstGeom>
              <a:solidFill>
                <a:srgbClr val="0066FF">
                  <a:alpha val="6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2" name="Oval 2061">
                <a:extLst>
                  <a:ext uri="{FF2B5EF4-FFF2-40B4-BE49-F238E27FC236}">
                    <a16:creationId xmlns:a16="http://schemas.microsoft.com/office/drawing/2014/main" id="{8A934C2D-6382-0A20-7C7C-094E2B11A850}"/>
                  </a:ext>
                </a:extLst>
              </p:cNvPr>
              <p:cNvSpPr/>
              <p:nvPr/>
            </p:nvSpPr>
            <p:spPr>
              <a:xfrm>
                <a:off x="10474628" y="1122431"/>
                <a:ext cx="305843" cy="30189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63" name="Straight Arrow Connector 2062">
                <a:extLst>
                  <a:ext uri="{FF2B5EF4-FFF2-40B4-BE49-F238E27FC236}">
                    <a16:creationId xmlns:a16="http://schemas.microsoft.com/office/drawing/2014/main" id="{BBBAAAAE-F632-73D3-4082-C5C8A1987080}"/>
                  </a:ext>
                </a:extLst>
              </p:cNvPr>
              <p:cNvCxnSpPr>
                <a:cxnSpLocks/>
                <a:stCxn id="2059" idx="2"/>
                <a:endCxn id="2060" idx="5"/>
              </p:cNvCxnSpPr>
              <p:nvPr/>
            </p:nvCxnSpPr>
            <p:spPr>
              <a:xfrm flipH="1">
                <a:off x="9476638" y="1726937"/>
                <a:ext cx="448482" cy="4101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4" name="Straight Arrow Connector 2063">
                <a:extLst>
                  <a:ext uri="{FF2B5EF4-FFF2-40B4-BE49-F238E27FC236}">
                    <a16:creationId xmlns:a16="http://schemas.microsoft.com/office/drawing/2014/main" id="{BBD2D8F5-D59C-F786-D817-5D80388AC726}"/>
                  </a:ext>
                </a:extLst>
              </p:cNvPr>
              <p:cNvCxnSpPr>
                <a:cxnSpLocks/>
                <a:stCxn id="2059" idx="5"/>
                <a:endCxn id="2062" idx="3"/>
              </p:cNvCxnSpPr>
              <p:nvPr/>
            </p:nvCxnSpPr>
            <p:spPr>
              <a:xfrm flipV="1">
                <a:off x="10154502" y="1380118"/>
                <a:ext cx="364916" cy="1955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5" name="Straight Arrow Connector 2064">
                <a:extLst>
                  <a:ext uri="{FF2B5EF4-FFF2-40B4-BE49-F238E27FC236}">
                    <a16:creationId xmlns:a16="http://schemas.microsoft.com/office/drawing/2014/main" id="{9F045EB2-1ED0-E5AA-2498-10E138D8D91B}"/>
                  </a:ext>
                </a:extLst>
              </p:cNvPr>
              <p:cNvCxnSpPr>
                <a:cxnSpLocks/>
                <a:stCxn id="2062" idx="6"/>
                <a:endCxn id="2061" idx="1"/>
              </p:cNvCxnSpPr>
              <p:nvPr/>
            </p:nvCxnSpPr>
            <p:spPr>
              <a:xfrm>
                <a:off x="10780471" y="1273381"/>
                <a:ext cx="367061" cy="151303"/>
              </a:xfrm>
              <a:prstGeom prst="straightConnector1">
                <a:avLst/>
              </a:prstGeom>
              <a:ln>
                <a:solidFill>
                  <a:srgbClr val="5B5BEC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6" name="Oval 2065">
                <a:extLst>
                  <a:ext uri="{FF2B5EF4-FFF2-40B4-BE49-F238E27FC236}">
                    <a16:creationId xmlns:a16="http://schemas.microsoft.com/office/drawing/2014/main" id="{49F89F9F-8F74-8FC3-4E27-4760A927AF71}"/>
                  </a:ext>
                </a:extLst>
              </p:cNvPr>
              <p:cNvSpPr/>
              <p:nvPr/>
            </p:nvSpPr>
            <p:spPr>
              <a:xfrm>
                <a:off x="9789759" y="1372831"/>
                <a:ext cx="529630" cy="516072"/>
              </a:xfrm>
              <a:prstGeom prst="ellipse">
                <a:avLst/>
              </a:prstGeom>
              <a:noFill/>
              <a:ln w="508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058" name="Straight Arrow Connector 2057">
              <a:extLst>
                <a:ext uri="{FF2B5EF4-FFF2-40B4-BE49-F238E27FC236}">
                  <a16:creationId xmlns:a16="http://schemas.microsoft.com/office/drawing/2014/main" id="{D0C89B5C-263D-8C12-4D78-957716814EBC}"/>
                </a:ext>
              </a:extLst>
            </p:cNvPr>
            <p:cNvCxnSpPr>
              <a:cxnSpLocks/>
              <a:stCxn id="2059" idx="4"/>
              <a:endCxn id="2061" idx="2"/>
            </p:cNvCxnSpPr>
            <p:nvPr/>
          </p:nvCxnSpPr>
          <p:spPr>
            <a:xfrm flipV="1">
              <a:off x="10230963" y="1575987"/>
              <a:ext cx="840108" cy="1509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7" name="Oval 2066">
            <a:extLst>
              <a:ext uri="{FF2B5EF4-FFF2-40B4-BE49-F238E27FC236}">
                <a16:creationId xmlns:a16="http://schemas.microsoft.com/office/drawing/2014/main" id="{C54246FC-2B6B-EAA9-3E9C-F0B5DBEC7879}"/>
              </a:ext>
            </a:extLst>
          </p:cNvPr>
          <p:cNvSpPr/>
          <p:nvPr/>
        </p:nvSpPr>
        <p:spPr>
          <a:xfrm>
            <a:off x="9074972" y="5279325"/>
            <a:ext cx="248272" cy="244853"/>
          </a:xfrm>
          <a:prstGeom prst="ellipse">
            <a:avLst/>
          </a:prstGeom>
          <a:noFill/>
          <a:ln w="508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8" name="Oval 2067">
            <a:extLst>
              <a:ext uri="{FF2B5EF4-FFF2-40B4-BE49-F238E27FC236}">
                <a16:creationId xmlns:a16="http://schemas.microsoft.com/office/drawing/2014/main" id="{12C089F3-60A5-ED1C-D4A5-5CBA845D3A2B}"/>
              </a:ext>
            </a:extLst>
          </p:cNvPr>
          <p:cNvSpPr/>
          <p:nvPr/>
        </p:nvSpPr>
        <p:spPr>
          <a:xfrm>
            <a:off x="9262068" y="5708381"/>
            <a:ext cx="248272" cy="244853"/>
          </a:xfrm>
          <a:prstGeom prst="ellipse">
            <a:avLst/>
          </a:prstGeom>
          <a:noFill/>
          <a:ln w="508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2D943-12F2-5D7A-E77F-DF90554D22A5}"/>
              </a:ext>
            </a:extLst>
          </p:cNvPr>
          <p:cNvSpPr/>
          <p:nvPr/>
        </p:nvSpPr>
        <p:spPr>
          <a:xfrm>
            <a:off x="3267725" y="4032963"/>
            <a:ext cx="3492382" cy="45719"/>
          </a:xfrm>
          <a:prstGeom prst="rect">
            <a:avLst/>
          </a:prstGeom>
          <a:solidFill>
            <a:srgbClr val="BFD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01393-1EAD-0BD4-32FE-96B502580CDC}"/>
              </a:ext>
            </a:extLst>
          </p:cNvPr>
          <p:cNvSpPr txBox="1"/>
          <p:nvPr/>
        </p:nvSpPr>
        <p:spPr>
          <a:xfrm>
            <a:off x="5143511" y="6151297"/>
            <a:ext cx="5080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Non-targets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Randomly chosen from regions with blood vessels across 3 recording planes, 30 µm away from all detected cells, 50 µm away between each non-targets.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900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482" y="268040"/>
            <a:ext cx="7353014" cy="600069"/>
          </a:xfrm>
        </p:spPr>
        <p:txBody>
          <a:bodyPr>
            <a:normAutofit fontScale="90000"/>
          </a:bodyPr>
          <a:lstStyle/>
          <a:p>
            <a:r>
              <a:rPr lang="en-US" sz="44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Two Parts of SLM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A1155B9-217C-C546-48FC-3F8B5C50C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t="77645" r="63517"/>
          <a:stretch/>
        </p:blipFill>
        <p:spPr bwMode="auto">
          <a:xfrm>
            <a:off x="619349" y="3683913"/>
            <a:ext cx="1742301" cy="10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8C9CFF-6C72-CAF8-A265-F871BC9094F4}"/>
              </a:ext>
            </a:extLst>
          </p:cNvPr>
          <p:cNvSpPr txBox="1"/>
          <p:nvPr/>
        </p:nvSpPr>
        <p:spPr>
          <a:xfrm>
            <a:off x="62863" y="2594034"/>
            <a:ext cx="3214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Spatial Light Modulation (SLM)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18280F-B494-AD60-21B8-9339DFD2D35F}"/>
              </a:ext>
            </a:extLst>
          </p:cNvPr>
          <p:cNvSpPr/>
          <p:nvPr/>
        </p:nvSpPr>
        <p:spPr>
          <a:xfrm>
            <a:off x="2922675" y="3273058"/>
            <a:ext cx="282872" cy="2814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8C7703-7517-44FD-8CA0-D8D0C3285F1D}"/>
              </a:ext>
            </a:extLst>
          </p:cNvPr>
          <p:cNvSpPr/>
          <p:nvPr/>
        </p:nvSpPr>
        <p:spPr>
          <a:xfrm>
            <a:off x="3991881" y="2266771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2070F5-0284-9AC5-D59B-3655EE272E64}"/>
              </a:ext>
            </a:extLst>
          </p:cNvPr>
          <p:cNvSpPr/>
          <p:nvPr/>
        </p:nvSpPr>
        <p:spPr>
          <a:xfrm>
            <a:off x="3991881" y="4599802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BE65AE3-9128-9150-B51E-AEEBB967C73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205547" y="3413765"/>
            <a:ext cx="786334" cy="1326744"/>
          </a:xfrm>
          <a:prstGeom prst="curvedConnector3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F1AD6ED-E7DB-282A-1F01-1614E6819237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205547" y="2407478"/>
            <a:ext cx="786334" cy="1006287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BAE0DD-E998-0F78-BC3B-8C1CD0D4A865}"/>
              </a:ext>
            </a:extLst>
          </p:cNvPr>
          <p:cNvSpPr txBox="1"/>
          <p:nvPr/>
        </p:nvSpPr>
        <p:spPr>
          <a:xfrm>
            <a:off x="4588685" y="2165418"/>
            <a:ext cx="3663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Engineering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45F33D-7C38-DEBB-A92F-4916C26DD3AB}"/>
              </a:ext>
            </a:extLst>
          </p:cNvPr>
          <p:cNvSpPr txBox="1"/>
          <p:nvPr/>
        </p:nvSpPr>
        <p:spPr>
          <a:xfrm>
            <a:off x="4588685" y="4509676"/>
            <a:ext cx="3663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Biology</a:t>
            </a:r>
            <a:endParaRPr lang="en-US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E12A010-C638-B79D-C8AB-0E256653275A}"/>
              </a:ext>
            </a:extLst>
          </p:cNvPr>
          <p:cNvSpPr/>
          <p:nvPr/>
        </p:nvSpPr>
        <p:spPr>
          <a:xfrm>
            <a:off x="6348230" y="1731102"/>
            <a:ext cx="4427215" cy="161171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2PPlus from Bruker, establish a workflow to stimulate cell assemblies with specific characteristics (function, or network properties)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532413-52AD-6398-2D9D-B80A47D78884}"/>
              </a:ext>
            </a:extLst>
          </p:cNvPr>
          <p:cNvSpPr/>
          <p:nvPr/>
        </p:nvSpPr>
        <p:spPr>
          <a:xfrm>
            <a:off x="6394280" y="4426296"/>
            <a:ext cx="4427216" cy="161171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666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most suitable opto-genetics strategy (cell type interested, animal model, virus, et al)</a:t>
            </a:r>
          </a:p>
        </p:txBody>
      </p:sp>
      <p:pic>
        <p:nvPicPr>
          <p:cNvPr id="1028" name="Picture 4" descr="Stick figure man and a hole on the floor. Vector illustrations of a person  fall into, climbing out, look into, go inside, jump over, and cover a hole  Stock Vector Image &amp;">
            <a:extLst>
              <a:ext uri="{FF2B5EF4-FFF2-40B4-BE49-F238E27FC236}">
                <a16:creationId xmlns:a16="http://schemas.microsoft.com/office/drawing/2014/main" id="{CFD948AD-D9A2-46D3-9E98-963460AE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2" t="32267" r="2496" b="40969"/>
          <a:stretch/>
        </p:blipFill>
        <p:spPr bwMode="auto">
          <a:xfrm>
            <a:off x="9162590" y="949350"/>
            <a:ext cx="1090928" cy="7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tick figure man and a hole on the floor. Vector illustrations of a person  fall into, climbing out, look into, go inside, jump over, and cover a hole  Stock Vector Image &amp;">
            <a:extLst>
              <a:ext uri="{FF2B5EF4-FFF2-40B4-BE49-F238E27FC236}">
                <a16:creationId xmlns:a16="http://schemas.microsoft.com/office/drawing/2014/main" id="{A85573A8-A6D7-865C-E887-C859E6DBC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4" t="10865" r="2922" b="71581"/>
          <a:stretch/>
        </p:blipFill>
        <p:spPr bwMode="auto">
          <a:xfrm>
            <a:off x="9343434" y="3832888"/>
            <a:ext cx="729240" cy="4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01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544" y="264205"/>
            <a:ext cx="7353014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Aims </a:t>
            </a:r>
            <a:r>
              <a:rPr lang="en-US" sz="4400" spc="-50" dirty="0">
                <a:solidFill>
                  <a:srgbClr val="01204E"/>
                </a:solidFill>
                <a:effectLst/>
                <a:ea typeface="Times New Roman" panose="02020603050405020304" pitchFamily="18" charset="0"/>
              </a:rPr>
              <a:t>in</a:t>
            </a:r>
            <a:r>
              <a:rPr lang="en-US" sz="4400" spc="-50" dirty="0">
                <a:solidFill>
                  <a:srgbClr val="01204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Biology Part of SLM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CB5E70-7C99-C313-D709-029D9B3F0FF5}"/>
              </a:ext>
            </a:extLst>
          </p:cNvPr>
          <p:cNvSpPr/>
          <p:nvPr/>
        </p:nvSpPr>
        <p:spPr>
          <a:xfrm>
            <a:off x="2561076" y="1770484"/>
            <a:ext cx="7644062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Targets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Excitatory Cells in Primary Somatosensory Cortex (L2/3)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A19ED2-4116-0780-8262-510C038803E5}"/>
              </a:ext>
            </a:extLst>
          </p:cNvPr>
          <p:cNvSpPr/>
          <p:nvPr/>
        </p:nvSpPr>
        <p:spPr>
          <a:xfrm>
            <a:off x="1350434" y="3042814"/>
            <a:ext cx="282872" cy="2814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3C377E-1BA2-9499-CCE5-BB8D21D49A3E}"/>
              </a:ext>
            </a:extLst>
          </p:cNvPr>
          <p:cNvSpPr/>
          <p:nvPr/>
        </p:nvSpPr>
        <p:spPr>
          <a:xfrm>
            <a:off x="2419640" y="2036527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CCDF2-AA96-7A8B-2597-25391B1119F6}"/>
              </a:ext>
            </a:extLst>
          </p:cNvPr>
          <p:cNvSpPr/>
          <p:nvPr/>
        </p:nvSpPr>
        <p:spPr>
          <a:xfrm>
            <a:off x="2419640" y="4369558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07C2F52-84AF-AD6F-28C4-CE5CEEDAF36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633306" y="3183521"/>
            <a:ext cx="786334" cy="1326744"/>
          </a:xfrm>
          <a:prstGeom prst="curvedConnector3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AE6ABED-4FD7-086B-4650-0C040A0E4B64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633306" y="2177234"/>
            <a:ext cx="786334" cy="1006287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9A7E80-4A3A-910E-F8CA-19EA8A07FFE5}"/>
              </a:ext>
            </a:extLst>
          </p:cNvPr>
          <p:cNvSpPr/>
          <p:nvPr/>
        </p:nvSpPr>
        <p:spPr>
          <a:xfrm>
            <a:off x="2561076" y="4087723"/>
            <a:ext cx="1119561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BC6E3A-363E-674E-30B2-1A725347F280}"/>
              </a:ext>
            </a:extLst>
          </p:cNvPr>
          <p:cNvSpPr/>
          <p:nvPr/>
        </p:nvSpPr>
        <p:spPr>
          <a:xfrm>
            <a:off x="4532408" y="3310726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1755DB-6C2C-E3F6-0810-B5E89FB42734}"/>
              </a:ext>
            </a:extLst>
          </p:cNvPr>
          <p:cNvSpPr/>
          <p:nvPr/>
        </p:nvSpPr>
        <p:spPr>
          <a:xfrm>
            <a:off x="4532408" y="5222907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1065C2-38B5-C2F8-CA15-AAB48F419580}"/>
              </a:ext>
            </a:extLst>
          </p:cNvPr>
          <p:cNvSpPr/>
          <p:nvPr/>
        </p:nvSpPr>
        <p:spPr>
          <a:xfrm>
            <a:off x="4532408" y="4578362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F0F06D-4CC4-61BA-23B8-805D0B1C357B}"/>
              </a:ext>
            </a:extLst>
          </p:cNvPr>
          <p:cNvSpPr/>
          <p:nvPr/>
        </p:nvSpPr>
        <p:spPr>
          <a:xfrm>
            <a:off x="4532408" y="3959398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230E9C9-ABD5-033A-2188-EC6C0490449D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3680637" y="3451433"/>
            <a:ext cx="851771" cy="988725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D7BE574-1449-701A-61F7-5C5D9500F1B0}"/>
              </a:ext>
            </a:extLst>
          </p:cNvPr>
          <p:cNvSpPr/>
          <p:nvPr/>
        </p:nvSpPr>
        <p:spPr>
          <a:xfrm>
            <a:off x="4815280" y="3203229"/>
            <a:ext cx="4532651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signal quality (Calcium signals)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184D4-B4A2-B3C5-CE3F-3B47CA44272D}"/>
              </a:ext>
            </a:extLst>
          </p:cNvPr>
          <p:cNvSpPr/>
          <p:nvPr/>
        </p:nvSpPr>
        <p:spPr>
          <a:xfrm>
            <a:off x="4815280" y="3874334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population of cells (Calcium signals) 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9BF8F5-65B4-C8E8-F823-030197C1C9F3}"/>
              </a:ext>
            </a:extLst>
          </p:cNvPr>
          <p:cNvSpPr/>
          <p:nvPr/>
        </p:nvSpPr>
        <p:spPr>
          <a:xfrm>
            <a:off x="4815280" y="4510265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Considerable population of SLM target cells (Opto-genetics)  </a:t>
            </a:r>
          </a:p>
        </p:txBody>
      </p:sp>
      <p:sp>
        <p:nvSpPr>
          <p:cNvPr id="6144" name="Rectangle: Rounded Corners 6143">
            <a:extLst>
              <a:ext uri="{FF2B5EF4-FFF2-40B4-BE49-F238E27FC236}">
                <a16:creationId xmlns:a16="http://schemas.microsoft.com/office/drawing/2014/main" id="{90D0A88A-924F-E570-3CEA-4110AA3B3D13}"/>
              </a:ext>
            </a:extLst>
          </p:cNvPr>
          <p:cNvSpPr/>
          <p:nvPr/>
        </p:nvSpPr>
        <p:spPr>
          <a:xfrm>
            <a:off x="4815280" y="5144702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and controllable ‘cross-talk’ issue.</a:t>
            </a:r>
          </a:p>
        </p:txBody>
      </p:sp>
      <p:cxnSp>
        <p:nvCxnSpPr>
          <p:cNvPr id="6145" name="Connector: Curved 6144">
            <a:extLst>
              <a:ext uri="{FF2B5EF4-FFF2-40B4-BE49-F238E27FC236}">
                <a16:creationId xmlns:a16="http://schemas.microsoft.com/office/drawing/2014/main" id="{C734F82F-220A-C68E-DC21-639A3DE808F6}"/>
              </a:ext>
            </a:extLst>
          </p:cNvPr>
          <p:cNvCxnSpPr>
            <a:cxnSpLocks/>
            <a:stCxn id="16" idx="3"/>
            <a:endCxn id="24" idx="2"/>
          </p:cNvCxnSpPr>
          <p:nvPr/>
        </p:nvCxnSpPr>
        <p:spPr>
          <a:xfrm flipV="1">
            <a:off x="3680637" y="4100105"/>
            <a:ext cx="851771" cy="340053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Rectangle: Rounded Corners 6148">
            <a:extLst>
              <a:ext uri="{FF2B5EF4-FFF2-40B4-BE49-F238E27FC236}">
                <a16:creationId xmlns:a16="http://schemas.microsoft.com/office/drawing/2014/main" id="{90973480-D1BF-0584-91FA-6C167699202A}"/>
              </a:ext>
            </a:extLst>
          </p:cNvPr>
          <p:cNvSpPr/>
          <p:nvPr/>
        </p:nvSpPr>
        <p:spPr>
          <a:xfrm>
            <a:off x="4815280" y="5724856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 (Animal, surgery, delay-time)</a:t>
            </a:r>
          </a:p>
        </p:txBody>
      </p:sp>
      <p:sp>
        <p:nvSpPr>
          <p:cNvPr id="6150" name="Oval 6149">
            <a:extLst>
              <a:ext uri="{FF2B5EF4-FFF2-40B4-BE49-F238E27FC236}">
                <a16:creationId xmlns:a16="http://schemas.microsoft.com/office/drawing/2014/main" id="{4532782F-57CF-DDE8-5E78-D9AEEF785043}"/>
              </a:ext>
            </a:extLst>
          </p:cNvPr>
          <p:cNvSpPr/>
          <p:nvPr/>
        </p:nvSpPr>
        <p:spPr>
          <a:xfrm>
            <a:off x="4532408" y="5809919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51" name="Connector: Curved 6150">
            <a:extLst>
              <a:ext uri="{FF2B5EF4-FFF2-40B4-BE49-F238E27FC236}">
                <a16:creationId xmlns:a16="http://schemas.microsoft.com/office/drawing/2014/main" id="{DE7C56B9-7B1F-296D-4AEC-669ECCDFE34F}"/>
              </a:ext>
            </a:extLst>
          </p:cNvPr>
          <p:cNvCxnSpPr>
            <a:cxnSpLocks/>
            <a:stCxn id="16" idx="3"/>
            <a:endCxn id="23" idx="2"/>
          </p:cNvCxnSpPr>
          <p:nvPr/>
        </p:nvCxnSpPr>
        <p:spPr>
          <a:xfrm>
            <a:off x="3680637" y="4440158"/>
            <a:ext cx="851771" cy="278911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Connector: Curved 6153">
            <a:extLst>
              <a:ext uri="{FF2B5EF4-FFF2-40B4-BE49-F238E27FC236}">
                <a16:creationId xmlns:a16="http://schemas.microsoft.com/office/drawing/2014/main" id="{014EDBEF-D5C0-8D9C-B451-B8A2DB7AF483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>
            <a:off x="3680637" y="4440158"/>
            <a:ext cx="851771" cy="923456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8" name="Connector: Curved 6157">
            <a:extLst>
              <a:ext uri="{FF2B5EF4-FFF2-40B4-BE49-F238E27FC236}">
                <a16:creationId xmlns:a16="http://schemas.microsoft.com/office/drawing/2014/main" id="{E19232AB-3953-9432-562A-CA98FEF18D91}"/>
              </a:ext>
            </a:extLst>
          </p:cNvPr>
          <p:cNvCxnSpPr>
            <a:cxnSpLocks/>
            <a:stCxn id="16" idx="3"/>
            <a:endCxn id="6150" idx="2"/>
          </p:cNvCxnSpPr>
          <p:nvPr/>
        </p:nvCxnSpPr>
        <p:spPr>
          <a:xfrm>
            <a:off x="3680637" y="4440158"/>
            <a:ext cx="851771" cy="151046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25EE79-BD75-447E-3AB9-0A00C93C3EF1}"/>
              </a:ext>
            </a:extLst>
          </p:cNvPr>
          <p:cNvSpPr txBox="1"/>
          <p:nvPr/>
        </p:nvSpPr>
        <p:spPr>
          <a:xfrm>
            <a:off x="705536" y="2998855"/>
            <a:ext cx="786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6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D2A71B-382C-6A9B-AE11-F9F7F9E99A81}"/>
              </a:ext>
            </a:extLst>
          </p:cNvPr>
          <p:cNvSpPr/>
          <p:nvPr/>
        </p:nvSpPr>
        <p:spPr>
          <a:xfrm rot="5400000">
            <a:off x="6771690" y="761224"/>
            <a:ext cx="1491345" cy="2121159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28000">
                <a:srgbClr val="FFC000">
                  <a:alpha val="50000"/>
                </a:srgbClr>
              </a:gs>
              <a:gs pos="66000">
                <a:srgbClr val="FFC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82" name="Table 6181">
            <a:extLst>
              <a:ext uri="{FF2B5EF4-FFF2-40B4-BE49-F238E27FC236}">
                <a16:creationId xmlns:a16="http://schemas.microsoft.com/office/drawing/2014/main" id="{A89609DE-1502-099A-6834-F8EF79CA0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942274"/>
              </p:ext>
            </p:extLst>
          </p:nvPr>
        </p:nvGraphicFramePr>
        <p:xfrm>
          <a:off x="2261543" y="1699749"/>
          <a:ext cx="8648396" cy="36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594">
                  <a:extLst>
                    <a:ext uri="{9D8B030D-6E8A-4147-A177-3AD203B41FA5}">
                      <a16:colId xmlns:a16="http://schemas.microsoft.com/office/drawing/2014/main" val="3719688331"/>
                    </a:ext>
                  </a:extLst>
                </a:gridCol>
                <a:gridCol w="2292646">
                  <a:extLst>
                    <a:ext uri="{9D8B030D-6E8A-4147-A177-3AD203B41FA5}">
                      <a16:colId xmlns:a16="http://schemas.microsoft.com/office/drawing/2014/main" val="1907406057"/>
                    </a:ext>
                  </a:extLst>
                </a:gridCol>
                <a:gridCol w="2114938">
                  <a:extLst>
                    <a:ext uri="{9D8B030D-6E8A-4147-A177-3AD203B41FA5}">
                      <a16:colId xmlns:a16="http://schemas.microsoft.com/office/drawing/2014/main" val="3803807165"/>
                    </a:ext>
                  </a:extLst>
                </a:gridCol>
                <a:gridCol w="2338218">
                  <a:extLst>
                    <a:ext uri="{9D8B030D-6E8A-4147-A177-3AD203B41FA5}">
                      <a16:colId xmlns:a16="http://schemas.microsoft.com/office/drawing/2014/main" val="329330623"/>
                    </a:ext>
                  </a:extLst>
                </a:gridCol>
              </a:tblGrid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vGluT1-Ai203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2)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GCamp6s-CamKII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Emx1.Cre-Ai96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1)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443727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19133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148680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211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8997234"/>
                  </a:ext>
                </a:extLst>
              </a:tr>
              <a:tr h="568592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59845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B36454-EDF5-6312-0C03-6D7F8547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948" y="329284"/>
            <a:ext cx="9829587" cy="600069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-50" dirty="0">
                <a:solidFill>
                  <a:srgbClr val="01204E"/>
                </a:solidFill>
              </a:rPr>
              <a:t>Evaluation of Three Animal Strategies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CCDF2-AA96-7A8B-2597-25391B1119F6}"/>
              </a:ext>
            </a:extLst>
          </p:cNvPr>
          <p:cNvSpPr/>
          <p:nvPr/>
        </p:nvSpPr>
        <p:spPr>
          <a:xfrm>
            <a:off x="77723" y="3484395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9A7E80-4A3A-910E-F8CA-19EA8A07FFE5}"/>
              </a:ext>
            </a:extLst>
          </p:cNvPr>
          <p:cNvSpPr/>
          <p:nvPr/>
        </p:nvSpPr>
        <p:spPr>
          <a:xfrm>
            <a:off x="254390" y="3269744"/>
            <a:ext cx="778154" cy="7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BC6E3A-363E-674E-30B2-1A725347F280}"/>
              </a:ext>
            </a:extLst>
          </p:cNvPr>
          <p:cNvSpPr/>
          <p:nvPr/>
        </p:nvSpPr>
        <p:spPr>
          <a:xfrm>
            <a:off x="2315481" y="25674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1755DB-6C2C-E3F6-0810-B5E89FB42734}"/>
              </a:ext>
            </a:extLst>
          </p:cNvPr>
          <p:cNvSpPr/>
          <p:nvPr/>
        </p:nvSpPr>
        <p:spPr>
          <a:xfrm>
            <a:off x="2315481" y="4298774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1065C2-38B5-C2F8-CA15-AAB48F419580}"/>
              </a:ext>
            </a:extLst>
          </p:cNvPr>
          <p:cNvSpPr/>
          <p:nvPr/>
        </p:nvSpPr>
        <p:spPr>
          <a:xfrm>
            <a:off x="2315481" y="3690276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F0F06D-4CC4-61BA-23B8-805D0B1C357B}"/>
              </a:ext>
            </a:extLst>
          </p:cNvPr>
          <p:cNvSpPr/>
          <p:nvPr/>
        </p:nvSpPr>
        <p:spPr>
          <a:xfrm>
            <a:off x="2315481" y="3135752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230E9C9-ABD5-033A-2188-EC6C0490449D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1032544" y="2708181"/>
            <a:ext cx="1282937" cy="91399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D7BE574-1449-701A-61F7-5C5D9500F1B0}"/>
              </a:ext>
            </a:extLst>
          </p:cNvPr>
          <p:cNvSpPr/>
          <p:nvPr/>
        </p:nvSpPr>
        <p:spPr>
          <a:xfrm>
            <a:off x="2598353" y="2456229"/>
            <a:ext cx="4532651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quality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5184D4-B4A2-B3C5-CE3F-3B47CA44272D}"/>
              </a:ext>
            </a:extLst>
          </p:cNvPr>
          <p:cNvSpPr/>
          <p:nvPr/>
        </p:nvSpPr>
        <p:spPr>
          <a:xfrm>
            <a:off x="2598353" y="3050688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 population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D9BF8F5-65B4-C8E8-F823-030197C1C9F3}"/>
              </a:ext>
            </a:extLst>
          </p:cNvPr>
          <p:cNvSpPr/>
          <p:nvPr/>
        </p:nvSpPr>
        <p:spPr>
          <a:xfrm>
            <a:off x="2598353" y="3622179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SLM populations</a:t>
            </a:r>
          </a:p>
        </p:txBody>
      </p:sp>
      <p:sp>
        <p:nvSpPr>
          <p:cNvPr id="6144" name="Rectangle: Rounded Corners 6143">
            <a:extLst>
              <a:ext uri="{FF2B5EF4-FFF2-40B4-BE49-F238E27FC236}">
                <a16:creationId xmlns:a16="http://schemas.microsoft.com/office/drawing/2014/main" id="{90D0A88A-924F-E570-3CEA-4110AA3B3D13}"/>
              </a:ext>
            </a:extLst>
          </p:cNvPr>
          <p:cNvSpPr/>
          <p:nvPr/>
        </p:nvSpPr>
        <p:spPr>
          <a:xfrm>
            <a:off x="2598353" y="4201990"/>
            <a:ext cx="6657480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‘Cross-talk’</a:t>
            </a:r>
          </a:p>
        </p:txBody>
      </p:sp>
      <p:cxnSp>
        <p:nvCxnSpPr>
          <p:cNvPr id="6145" name="Connector: Curved 6144">
            <a:extLst>
              <a:ext uri="{FF2B5EF4-FFF2-40B4-BE49-F238E27FC236}">
                <a16:creationId xmlns:a16="http://schemas.microsoft.com/office/drawing/2014/main" id="{C734F82F-220A-C68E-DC21-639A3DE808F6}"/>
              </a:ext>
            </a:extLst>
          </p:cNvPr>
          <p:cNvCxnSpPr>
            <a:cxnSpLocks/>
            <a:stCxn id="16" idx="3"/>
            <a:endCxn id="24" idx="2"/>
          </p:cNvCxnSpPr>
          <p:nvPr/>
        </p:nvCxnSpPr>
        <p:spPr>
          <a:xfrm flipV="1">
            <a:off x="1032544" y="3276459"/>
            <a:ext cx="1282937" cy="345720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Rectangle: Rounded Corners 6148">
            <a:extLst>
              <a:ext uri="{FF2B5EF4-FFF2-40B4-BE49-F238E27FC236}">
                <a16:creationId xmlns:a16="http://schemas.microsoft.com/office/drawing/2014/main" id="{90973480-D1BF-0584-91FA-6C167699202A}"/>
              </a:ext>
            </a:extLst>
          </p:cNvPr>
          <p:cNvSpPr/>
          <p:nvPr/>
        </p:nvSpPr>
        <p:spPr>
          <a:xfrm>
            <a:off x="2598353" y="4795083"/>
            <a:ext cx="2980145" cy="4515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</a:t>
            </a:r>
          </a:p>
        </p:txBody>
      </p:sp>
      <p:sp>
        <p:nvSpPr>
          <p:cNvPr id="6150" name="Oval 6149">
            <a:extLst>
              <a:ext uri="{FF2B5EF4-FFF2-40B4-BE49-F238E27FC236}">
                <a16:creationId xmlns:a16="http://schemas.microsoft.com/office/drawing/2014/main" id="{4532782F-57CF-DDE8-5E78-D9AEEF785043}"/>
              </a:ext>
            </a:extLst>
          </p:cNvPr>
          <p:cNvSpPr/>
          <p:nvPr/>
        </p:nvSpPr>
        <p:spPr>
          <a:xfrm>
            <a:off x="2315481" y="4895633"/>
            <a:ext cx="282872" cy="2814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51" name="Connector: Curved 6150">
            <a:extLst>
              <a:ext uri="{FF2B5EF4-FFF2-40B4-BE49-F238E27FC236}">
                <a16:creationId xmlns:a16="http://schemas.microsoft.com/office/drawing/2014/main" id="{DE7C56B9-7B1F-296D-4AEC-669ECCDFE34F}"/>
              </a:ext>
            </a:extLst>
          </p:cNvPr>
          <p:cNvCxnSpPr>
            <a:cxnSpLocks/>
            <a:stCxn id="16" idx="3"/>
            <a:endCxn id="23" idx="2"/>
          </p:cNvCxnSpPr>
          <p:nvPr/>
        </p:nvCxnSpPr>
        <p:spPr>
          <a:xfrm>
            <a:off x="1032544" y="3622179"/>
            <a:ext cx="1282937" cy="208804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Connector: Curved 6153">
            <a:extLst>
              <a:ext uri="{FF2B5EF4-FFF2-40B4-BE49-F238E27FC236}">
                <a16:creationId xmlns:a16="http://schemas.microsoft.com/office/drawing/2014/main" id="{014EDBEF-D5C0-8D9C-B451-B8A2DB7AF483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>
            <a:off x="1032544" y="3622179"/>
            <a:ext cx="1282937" cy="81730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8" name="Connector: Curved 6157">
            <a:extLst>
              <a:ext uri="{FF2B5EF4-FFF2-40B4-BE49-F238E27FC236}">
                <a16:creationId xmlns:a16="http://schemas.microsoft.com/office/drawing/2014/main" id="{E19232AB-3953-9432-562A-CA98FEF18D91}"/>
              </a:ext>
            </a:extLst>
          </p:cNvPr>
          <p:cNvCxnSpPr>
            <a:cxnSpLocks/>
            <a:stCxn id="16" idx="3"/>
            <a:endCxn id="6150" idx="2"/>
          </p:cNvCxnSpPr>
          <p:nvPr/>
        </p:nvCxnSpPr>
        <p:spPr>
          <a:xfrm>
            <a:off x="1032544" y="3622179"/>
            <a:ext cx="1282937" cy="1414161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92" name="Group 6191">
            <a:extLst>
              <a:ext uri="{FF2B5EF4-FFF2-40B4-BE49-F238E27FC236}">
                <a16:creationId xmlns:a16="http://schemas.microsoft.com/office/drawing/2014/main" id="{13849045-D302-30AA-6D0F-AD1510365668}"/>
              </a:ext>
            </a:extLst>
          </p:cNvPr>
          <p:cNvGrpSpPr/>
          <p:nvPr/>
        </p:nvGrpSpPr>
        <p:grpSpPr>
          <a:xfrm>
            <a:off x="4701197" y="2681999"/>
            <a:ext cx="1110341" cy="143070"/>
            <a:chOff x="4727510" y="5859624"/>
            <a:chExt cx="1110341" cy="143070"/>
          </a:xfrm>
        </p:grpSpPr>
        <p:sp>
          <p:nvSpPr>
            <p:cNvPr id="6188" name="Rectangle: Rounded Corners 6187">
              <a:extLst>
                <a:ext uri="{FF2B5EF4-FFF2-40B4-BE49-F238E27FC236}">
                  <a16:creationId xmlns:a16="http://schemas.microsoft.com/office/drawing/2014/main" id="{59A40905-EF0C-0F25-7877-302F8114D36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9" name="Rectangle: Rounded Corners 6188">
              <a:extLst>
                <a:ext uri="{FF2B5EF4-FFF2-40B4-BE49-F238E27FC236}">
                  <a16:creationId xmlns:a16="http://schemas.microsoft.com/office/drawing/2014/main" id="{F057C8CE-4591-67C4-58C5-BEBC3964357D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0" name="Rectangle: Rounded Corners 6189">
              <a:extLst>
                <a:ext uri="{FF2B5EF4-FFF2-40B4-BE49-F238E27FC236}">
                  <a16:creationId xmlns:a16="http://schemas.microsoft.com/office/drawing/2014/main" id="{1B5426BA-57EB-1941-E2EA-9C19728628C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1" name="Rectangle: Rounded Corners 6190">
              <a:extLst>
                <a:ext uri="{FF2B5EF4-FFF2-40B4-BE49-F238E27FC236}">
                  <a16:creationId xmlns:a16="http://schemas.microsoft.com/office/drawing/2014/main" id="{7DB34753-F892-FC2E-7ABB-F967C4E769A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3" name="Group 6192">
            <a:extLst>
              <a:ext uri="{FF2B5EF4-FFF2-40B4-BE49-F238E27FC236}">
                <a16:creationId xmlns:a16="http://schemas.microsoft.com/office/drawing/2014/main" id="{53CAAEB6-B876-9DA8-AB28-B7724BD534E5}"/>
              </a:ext>
            </a:extLst>
          </p:cNvPr>
          <p:cNvGrpSpPr/>
          <p:nvPr/>
        </p:nvGrpSpPr>
        <p:grpSpPr>
          <a:xfrm>
            <a:off x="4690311" y="3269634"/>
            <a:ext cx="1110341" cy="143070"/>
            <a:chOff x="4727510" y="5859624"/>
            <a:chExt cx="1110341" cy="143070"/>
          </a:xfrm>
        </p:grpSpPr>
        <p:sp>
          <p:nvSpPr>
            <p:cNvPr id="6194" name="Rectangle: Rounded Corners 6193">
              <a:extLst>
                <a:ext uri="{FF2B5EF4-FFF2-40B4-BE49-F238E27FC236}">
                  <a16:creationId xmlns:a16="http://schemas.microsoft.com/office/drawing/2014/main" id="{D613A915-657A-1C1F-2E70-73115703E721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5" name="Rectangle: Rounded Corners 6194">
              <a:extLst>
                <a:ext uri="{FF2B5EF4-FFF2-40B4-BE49-F238E27FC236}">
                  <a16:creationId xmlns:a16="http://schemas.microsoft.com/office/drawing/2014/main" id="{6E5DA624-AE06-EBB6-48F3-425835D2CB51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6" name="Rectangle: Rounded Corners 6195">
              <a:extLst>
                <a:ext uri="{FF2B5EF4-FFF2-40B4-BE49-F238E27FC236}">
                  <a16:creationId xmlns:a16="http://schemas.microsoft.com/office/drawing/2014/main" id="{EF7185F9-D60B-76BE-B9EE-8C8D32B50B7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7" name="Rectangle: Rounded Corners 6196">
              <a:extLst>
                <a:ext uri="{FF2B5EF4-FFF2-40B4-BE49-F238E27FC236}">
                  <a16:creationId xmlns:a16="http://schemas.microsoft.com/office/drawing/2014/main" id="{9D9F4360-C9B3-3148-5035-FE3D2B2BCADE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8" name="Group 6197">
            <a:extLst>
              <a:ext uri="{FF2B5EF4-FFF2-40B4-BE49-F238E27FC236}">
                <a16:creationId xmlns:a16="http://schemas.microsoft.com/office/drawing/2014/main" id="{D10081EA-0CE9-5EBA-3234-93AA24AA7288}"/>
              </a:ext>
            </a:extLst>
          </p:cNvPr>
          <p:cNvGrpSpPr/>
          <p:nvPr/>
        </p:nvGrpSpPr>
        <p:grpSpPr>
          <a:xfrm>
            <a:off x="4690311" y="3777187"/>
            <a:ext cx="1110341" cy="143070"/>
            <a:chOff x="4727510" y="5859624"/>
            <a:chExt cx="1110341" cy="143070"/>
          </a:xfrm>
        </p:grpSpPr>
        <p:sp>
          <p:nvSpPr>
            <p:cNvPr id="6199" name="Rectangle: Rounded Corners 6198">
              <a:extLst>
                <a:ext uri="{FF2B5EF4-FFF2-40B4-BE49-F238E27FC236}">
                  <a16:creationId xmlns:a16="http://schemas.microsoft.com/office/drawing/2014/main" id="{F14A261A-0C4D-2FCC-090C-840F66298E29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0" name="Rectangle: Rounded Corners 6199">
              <a:extLst>
                <a:ext uri="{FF2B5EF4-FFF2-40B4-BE49-F238E27FC236}">
                  <a16:creationId xmlns:a16="http://schemas.microsoft.com/office/drawing/2014/main" id="{D6EA03E1-320D-73FF-6156-182D2F9314D5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1" name="Rectangle: Rounded Corners 6200">
              <a:extLst>
                <a:ext uri="{FF2B5EF4-FFF2-40B4-BE49-F238E27FC236}">
                  <a16:creationId xmlns:a16="http://schemas.microsoft.com/office/drawing/2014/main" id="{1A0F89D9-543D-9C35-ACED-391A5E5B802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2" name="Rectangle: Rounded Corners 6201">
              <a:extLst>
                <a:ext uri="{FF2B5EF4-FFF2-40B4-BE49-F238E27FC236}">
                  <a16:creationId xmlns:a16="http://schemas.microsoft.com/office/drawing/2014/main" id="{55235E6B-B43E-59B6-6AA2-EB0D79D8C8A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3" name="Group 6202">
            <a:extLst>
              <a:ext uri="{FF2B5EF4-FFF2-40B4-BE49-F238E27FC236}">
                <a16:creationId xmlns:a16="http://schemas.microsoft.com/office/drawing/2014/main" id="{22B9D183-0DD8-2100-7FB4-8C9698651B5E}"/>
              </a:ext>
            </a:extLst>
          </p:cNvPr>
          <p:cNvGrpSpPr/>
          <p:nvPr/>
        </p:nvGrpSpPr>
        <p:grpSpPr>
          <a:xfrm>
            <a:off x="4690311" y="4371646"/>
            <a:ext cx="1110341" cy="143070"/>
            <a:chOff x="4727510" y="5859624"/>
            <a:chExt cx="1110341" cy="143070"/>
          </a:xfrm>
        </p:grpSpPr>
        <p:sp>
          <p:nvSpPr>
            <p:cNvPr id="6204" name="Rectangle: Rounded Corners 6203">
              <a:extLst>
                <a:ext uri="{FF2B5EF4-FFF2-40B4-BE49-F238E27FC236}">
                  <a16:creationId xmlns:a16="http://schemas.microsoft.com/office/drawing/2014/main" id="{13861D87-8F0D-17B2-EFE7-57752B4BD91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5" name="Rectangle: Rounded Corners 6204">
              <a:extLst>
                <a:ext uri="{FF2B5EF4-FFF2-40B4-BE49-F238E27FC236}">
                  <a16:creationId xmlns:a16="http://schemas.microsoft.com/office/drawing/2014/main" id="{D167444E-4489-424A-1A86-48451B448FD4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6" name="Rectangle: Rounded Corners 6205">
              <a:extLst>
                <a:ext uri="{FF2B5EF4-FFF2-40B4-BE49-F238E27FC236}">
                  <a16:creationId xmlns:a16="http://schemas.microsoft.com/office/drawing/2014/main" id="{1C201848-0675-8E78-2200-F857F4130D3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7" name="Rectangle: Rounded Corners 6206">
              <a:extLst>
                <a:ext uri="{FF2B5EF4-FFF2-40B4-BE49-F238E27FC236}">
                  <a16:creationId xmlns:a16="http://schemas.microsoft.com/office/drawing/2014/main" id="{E94502F6-0F8B-CDAC-A3B2-07041B07139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08" name="Group 6207">
            <a:extLst>
              <a:ext uri="{FF2B5EF4-FFF2-40B4-BE49-F238E27FC236}">
                <a16:creationId xmlns:a16="http://schemas.microsoft.com/office/drawing/2014/main" id="{3D1E8354-065C-7477-A471-FE4EB46444FC}"/>
              </a:ext>
            </a:extLst>
          </p:cNvPr>
          <p:cNvGrpSpPr/>
          <p:nvPr/>
        </p:nvGrpSpPr>
        <p:grpSpPr>
          <a:xfrm>
            <a:off x="4690311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09" name="Rectangle: Rounded Corners 6208">
              <a:extLst>
                <a:ext uri="{FF2B5EF4-FFF2-40B4-BE49-F238E27FC236}">
                  <a16:creationId xmlns:a16="http://schemas.microsoft.com/office/drawing/2014/main" id="{30C3F730-7739-18EF-5F98-E0CD6816A075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0" name="Rectangle: Rounded Corners 6209">
              <a:extLst>
                <a:ext uri="{FF2B5EF4-FFF2-40B4-BE49-F238E27FC236}">
                  <a16:creationId xmlns:a16="http://schemas.microsoft.com/office/drawing/2014/main" id="{657FA0C2-1732-1A2A-74E8-3F32DBB501C3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1" name="Rectangle: Rounded Corners 6210">
              <a:extLst>
                <a:ext uri="{FF2B5EF4-FFF2-40B4-BE49-F238E27FC236}">
                  <a16:creationId xmlns:a16="http://schemas.microsoft.com/office/drawing/2014/main" id="{825E1AB0-717F-4919-16D4-A64378AEB084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2" name="Rectangle: Rounded Corners 6211">
              <a:extLst>
                <a:ext uri="{FF2B5EF4-FFF2-40B4-BE49-F238E27FC236}">
                  <a16:creationId xmlns:a16="http://schemas.microsoft.com/office/drawing/2014/main" id="{67B23D93-71CA-B9BB-D7B7-15D32708927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3" name="Group 6212">
            <a:extLst>
              <a:ext uri="{FF2B5EF4-FFF2-40B4-BE49-F238E27FC236}">
                <a16:creationId xmlns:a16="http://schemas.microsoft.com/office/drawing/2014/main" id="{8DD1F3C8-0269-3D13-4F45-733709B091FE}"/>
              </a:ext>
            </a:extLst>
          </p:cNvPr>
          <p:cNvGrpSpPr/>
          <p:nvPr/>
        </p:nvGrpSpPr>
        <p:grpSpPr>
          <a:xfrm>
            <a:off x="6828266" y="2681999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4" name="Rectangle: Rounded Corners 6213">
              <a:extLst>
                <a:ext uri="{FF2B5EF4-FFF2-40B4-BE49-F238E27FC236}">
                  <a16:creationId xmlns:a16="http://schemas.microsoft.com/office/drawing/2014/main" id="{DA472510-E33B-55F9-BFA7-EEDF8554BE2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5" name="Rectangle: Rounded Corners 6214">
              <a:extLst>
                <a:ext uri="{FF2B5EF4-FFF2-40B4-BE49-F238E27FC236}">
                  <a16:creationId xmlns:a16="http://schemas.microsoft.com/office/drawing/2014/main" id="{C849564A-AC87-B39C-0BE8-D92371C4846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6" name="Rectangle: Rounded Corners 6215">
              <a:extLst>
                <a:ext uri="{FF2B5EF4-FFF2-40B4-BE49-F238E27FC236}">
                  <a16:creationId xmlns:a16="http://schemas.microsoft.com/office/drawing/2014/main" id="{42E64FC2-E275-72DD-3D1B-133220CA761C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7" name="Rectangle: Rounded Corners 6216">
              <a:extLst>
                <a:ext uri="{FF2B5EF4-FFF2-40B4-BE49-F238E27FC236}">
                  <a16:creationId xmlns:a16="http://schemas.microsoft.com/office/drawing/2014/main" id="{AFDF03D8-1867-3CF5-E3DB-20C605DC649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18" name="Group 6217">
            <a:extLst>
              <a:ext uri="{FF2B5EF4-FFF2-40B4-BE49-F238E27FC236}">
                <a16:creationId xmlns:a16="http://schemas.microsoft.com/office/drawing/2014/main" id="{BD2D7D04-0AC0-BAC2-9DA6-AD92B477E87F}"/>
              </a:ext>
            </a:extLst>
          </p:cNvPr>
          <p:cNvGrpSpPr/>
          <p:nvPr/>
        </p:nvGrpSpPr>
        <p:grpSpPr>
          <a:xfrm>
            <a:off x="6817380" y="326963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19" name="Rectangle: Rounded Corners 6218">
              <a:extLst>
                <a:ext uri="{FF2B5EF4-FFF2-40B4-BE49-F238E27FC236}">
                  <a16:creationId xmlns:a16="http://schemas.microsoft.com/office/drawing/2014/main" id="{EFC14EC6-EE90-4E3B-4F09-50BE2C65C144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0" name="Rectangle: Rounded Corners 6219">
              <a:extLst>
                <a:ext uri="{FF2B5EF4-FFF2-40B4-BE49-F238E27FC236}">
                  <a16:creationId xmlns:a16="http://schemas.microsoft.com/office/drawing/2014/main" id="{A89E7795-A12F-65B8-E639-4150665C3EE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1" name="Rectangle: Rounded Corners 6220">
              <a:extLst>
                <a:ext uri="{FF2B5EF4-FFF2-40B4-BE49-F238E27FC236}">
                  <a16:creationId xmlns:a16="http://schemas.microsoft.com/office/drawing/2014/main" id="{C9BAF215-4F8F-2691-7A42-FF5EA401D1E3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2" name="Rectangle: Rounded Corners 6221">
              <a:extLst>
                <a:ext uri="{FF2B5EF4-FFF2-40B4-BE49-F238E27FC236}">
                  <a16:creationId xmlns:a16="http://schemas.microsoft.com/office/drawing/2014/main" id="{561D5E13-FD56-30EA-8550-D44AFFB7348F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3" name="Group 6222">
            <a:extLst>
              <a:ext uri="{FF2B5EF4-FFF2-40B4-BE49-F238E27FC236}">
                <a16:creationId xmlns:a16="http://schemas.microsoft.com/office/drawing/2014/main" id="{2F7BE642-5A8A-5D0A-8F49-B087EF7AAB2C}"/>
              </a:ext>
            </a:extLst>
          </p:cNvPr>
          <p:cNvGrpSpPr/>
          <p:nvPr/>
        </p:nvGrpSpPr>
        <p:grpSpPr>
          <a:xfrm>
            <a:off x="6817380" y="3777187"/>
            <a:ext cx="1110341" cy="143070"/>
            <a:chOff x="4727510" y="5859624"/>
            <a:chExt cx="1110341" cy="143070"/>
          </a:xfrm>
        </p:grpSpPr>
        <p:sp>
          <p:nvSpPr>
            <p:cNvPr id="6224" name="Rectangle: Rounded Corners 6223">
              <a:extLst>
                <a:ext uri="{FF2B5EF4-FFF2-40B4-BE49-F238E27FC236}">
                  <a16:creationId xmlns:a16="http://schemas.microsoft.com/office/drawing/2014/main" id="{CAEF311E-DDC5-D2B1-21BB-D942314A466C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5" name="Rectangle: Rounded Corners 6224">
              <a:extLst>
                <a:ext uri="{FF2B5EF4-FFF2-40B4-BE49-F238E27FC236}">
                  <a16:creationId xmlns:a16="http://schemas.microsoft.com/office/drawing/2014/main" id="{E361DE9E-FDFB-BAA3-AA59-4E27350E4A6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6" name="Rectangle: Rounded Corners 6225">
              <a:extLst>
                <a:ext uri="{FF2B5EF4-FFF2-40B4-BE49-F238E27FC236}">
                  <a16:creationId xmlns:a16="http://schemas.microsoft.com/office/drawing/2014/main" id="{E3EA1AEB-2A87-2020-E325-59764663EEC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7" name="Rectangle: Rounded Corners 6226">
              <a:extLst>
                <a:ext uri="{FF2B5EF4-FFF2-40B4-BE49-F238E27FC236}">
                  <a16:creationId xmlns:a16="http://schemas.microsoft.com/office/drawing/2014/main" id="{42FBC2F8-3B29-91D8-9652-DAECAFEDA996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28" name="Group 6227">
            <a:extLst>
              <a:ext uri="{FF2B5EF4-FFF2-40B4-BE49-F238E27FC236}">
                <a16:creationId xmlns:a16="http://schemas.microsoft.com/office/drawing/2014/main" id="{3ADC11DB-E807-305D-C46B-F0CF55D91A13}"/>
              </a:ext>
            </a:extLst>
          </p:cNvPr>
          <p:cNvGrpSpPr/>
          <p:nvPr/>
        </p:nvGrpSpPr>
        <p:grpSpPr>
          <a:xfrm>
            <a:off x="6817380" y="4371646"/>
            <a:ext cx="1110341" cy="143070"/>
            <a:chOff x="4727510" y="5859624"/>
            <a:chExt cx="1110341" cy="143070"/>
          </a:xfrm>
        </p:grpSpPr>
        <p:sp>
          <p:nvSpPr>
            <p:cNvPr id="6229" name="Rectangle: Rounded Corners 6228">
              <a:extLst>
                <a:ext uri="{FF2B5EF4-FFF2-40B4-BE49-F238E27FC236}">
                  <a16:creationId xmlns:a16="http://schemas.microsoft.com/office/drawing/2014/main" id="{53181981-E19B-0ED8-3B33-836731D8574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0" name="Rectangle: Rounded Corners 6229">
              <a:extLst>
                <a:ext uri="{FF2B5EF4-FFF2-40B4-BE49-F238E27FC236}">
                  <a16:creationId xmlns:a16="http://schemas.microsoft.com/office/drawing/2014/main" id="{BCF9068D-C3F8-41C4-546C-BBAE86011BB9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1" name="Rectangle: Rounded Corners 6230">
              <a:extLst>
                <a:ext uri="{FF2B5EF4-FFF2-40B4-BE49-F238E27FC236}">
                  <a16:creationId xmlns:a16="http://schemas.microsoft.com/office/drawing/2014/main" id="{B76366E0-D4DE-717A-64F1-EAEA69F98ED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2" name="Rectangle: Rounded Corners 6231">
              <a:extLst>
                <a:ext uri="{FF2B5EF4-FFF2-40B4-BE49-F238E27FC236}">
                  <a16:creationId xmlns:a16="http://schemas.microsoft.com/office/drawing/2014/main" id="{DADA2EB9-C9F1-C4BE-B9DC-C510111EED65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3" name="Group 6232">
            <a:extLst>
              <a:ext uri="{FF2B5EF4-FFF2-40B4-BE49-F238E27FC236}">
                <a16:creationId xmlns:a16="http://schemas.microsoft.com/office/drawing/2014/main" id="{4E39DA4B-CD6A-3C92-321D-7130229A0930}"/>
              </a:ext>
            </a:extLst>
          </p:cNvPr>
          <p:cNvGrpSpPr/>
          <p:nvPr/>
        </p:nvGrpSpPr>
        <p:grpSpPr>
          <a:xfrm>
            <a:off x="6817380" y="4932744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34" name="Rectangle: Rounded Corners 6233">
              <a:extLst>
                <a:ext uri="{FF2B5EF4-FFF2-40B4-BE49-F238E27FC236}">
                  <a16:creationId xmlns:a16="http://schemas.microsoft.com/office/drawing/2014/main" id="{70C3A780-7ED5-E90D-E07A-E5BA55107B83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5" name="Rectangle: Rounded Corners 6234">
              <a:extLst>
                <a:ext uri="{FF2B5EF4-FFF2-40B4-BE49-F238E27FC236}">
                  <a16:creationId xmlns:a16="http://schemas.microsoft.com/office/drawing/2014/main" id="{6B7ABCC9-7A07-F1E6-1C2E-72495159CCC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6" name="Rectangle: Rounded Corners 6235">
              <a:extLst>
                <a:ext uri="{FF2B5EF4-FFF2-40B4-BE49-F238E27FC236}">
                  <a16:creationId xmlns:a16="http://schemas.microsoft.com/office/drawing/2014/main" id="{68392BF7-703D-23C3-D02D-CEED1A169AFE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7" name="Rectangle: Rounded Corners 6236">
              <a:extLst>
                <a:ext uri="{FF2B5EF4-FFF2-40B4-BE49-F238E27FC236}">
                  <a16:creationId xmlns:a16="http://schemas.microsoft.com/office/drawing/2014/main" id="{B8488AB4-1AFA-08DD-80EA-EF4AF2AB6D8A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38" name="Rectangle 6237">
            <a:extLst>
              <a:ext uri="{FF2B5EF4-FFF2-40B4-BE49-F238E27FC236}">
                <a16:creationId xmlns:a16="http://schemas.microsoft.com/office/drawing/2014/main" id="{7F922EE3-737B-BCD1-58C9-E50C0F02DC9C}"/>
              </a:ext>
            </a:extLst>
          </p:cNvPr>
          <p:cNvSpPr/>
          <p:nvPr/>
        </p:nvSpPr>
        <p:spPr>
          <a:xfrm>
            <a:off x="10349782" y="2241850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grpSp>
        <p:nvGrpSpPr>
          <p:cNvPr id="6239" name="Group 6238">
            <a:extLst>
              <a:ext uri="{FF2B5EF4-FFF2-40B4-BE49-F238E27FC236}">
                <a16:creationId xmlns:a16="http://schemas.microsoft.com/office/drawing/2014/main" id="{58AD5512-6757-2717-534B-5135B4F3DA1C}"/>
              </a:ext>
            </a:extLst>
          </p:cNvPr>
          <p:cNvGrpSpPr/>
          <p:nvPr/>
        </p:nvGrpSpPr>
        <p:grpSpPr>
          <a:xfrm>
            <a:off x="9038476" y="4934265"/>
            <a:ext cx="1110341" cy="143070"/>
            <a:chOff x="4727510" y="5859624"/>
            <a:chExt cx="1110341" cy="143070"/>
          </a:xfrm>
          <a:noFill/>
        </p:grpSpPr>
        <p:sp>
          <p:nvSpPr>
            <p:cNvPr id="6240" name="Rectangle: Rounded Corners 6239">
              <a:extLst>
                <a:ext uri="{FF2B5EF4-FFF2-40B4-BE49-F238E27FC236}">
                  <a16:creationId xmlns:a16="http://schemas.microsoft.com/office/drawing/2014/main" id="{5BFA8A9B-4699-0740-5F45-61526759DD9D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1" name="Rectangle: Rounded Corners 6240">
              <a:extLst>
                <a:ext uri="{FF2B5EF4-FFF2-40B4-BE49-F238E27FC236}">
                  <a16:creationId xmlns:a16="http://schemas.microsoft.com/office/drawing/2014/main" id="{CD2D1029-2322-D3E6-A389-4D242A6CD4B6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2" name="Rectangle: Rounded Corners 6241">
              <a:extLst>
                <a:ext uri="{FF2B5EF4-FFF2-40B4-BE49-F238E27FC236}">
                  <a16:creationId xmlns:a16="http://schemas.microsoft.com/office/drawing/2014/main" id="{FD1B9751-DB28-2172-05F8-3D7E7E6797B2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3" name="Rectangle: Rounded Corners 6242">
              <a:extLst>
                <a:ext uri="{FF2B5EF4-FFF2-40B4-BE49-F238E27FC236}">
                  <a16:creationId xmlns:a16="http://schemas.microsoft.com/office/drawing/2014/main" id="{4CD226EC-BDC3-DE4F-43DC-54887F410BF9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4" name="Group 6243">
            <a:extLst>
              <a:ext uri="{FF2B5EF4-FFF2-40B4-BE49-F238E27FC236}">
                <a16:creationId xmlns:a16="http://schemas.microsoft.com/office/drawing/2014/main" id="{B0A3D7AC-DC75-08DA-B4AA-3073085DB92E}"/>
              </a:ext>
            </a:extLst>
          </p:cNvPr>
          <p:cNvGrpSpPr/>
          <p:nvPr/>
        </p:nvGrpSpPr>
        <p:grpSpPr>
          <a:xfrm>
            <a:off x="9038476" y="4371646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45" name="Rectangle: Rounded Corners 6244">
              <a:extLst>
                <a:ext uri="{FF2B5EF4-FFF2-40B4-BE49-F238E27FC236}">
                  <a16:creationId xmlns:a16="http://schemas.microsoft.com/office/drawing/2014/main" id="{68BB10D0-BDA2-57C2-F2A5-7E3D7C2B27F6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6" name="Rectangle: Rounded Corners 6245">
              <a:extLst>
                <a:ext uri="{FF2B5EF4-FFF2-40B4-BE49-F238E27FC236}">
                  <a16:creationId xmlns:a16="http://schemas.microsoft.com/office/drawing/2014/main" id="{7DE33017-3E59-3371-5EF7-22032D07FF82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7" name="Rectangle: Rounded Corners 6246">
              <a:extLst>
                <a:ext uri="{FF2B5EF4-FFF2-40B4-BE49-F238E27FC236}">
                  <a16:creationId xmlns:a16="http://schemas.microsoft.com/office/drawing/2014/main" id="{FB4CE820-EB53-AF99-B701-FEFF3D5A424F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8" name="Rectangle: Rounded Corners 6247">
              <a:extLst>
                <a:ext uri="{FF2B5EF4-FFF2-40B4-BE49-F238E27FC236}">
                  <a16:creationId xmlns:a16="http://schemas.microsoft.com/office/drawing/2014/main" id="{842CE1DA-3F59-6B53-46E8-AD20EC4521D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49" name="Group 6248">
            <a:extLst>
              <a:ext uri="{FF2B5EF4-FFF2-40B4-BE49-F238E27FC236}">
                <a16:creationId xmlns:a16="http://schemas.microsoft.com/office/drawing/2014/main" id="{BB94902F-DDF0-A6B2-8637-E931201B3176}"/>
              </a:ext>
            </a:extLst>
          </p:cNvPr>
          <p:cNvGrpSpPr/>
          <p:nvPr/>
        </p:nvGrpSpPr>
        <p:grpSpPr>
          <a:xfrm>
            <a:off x="9027590" y="3760751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0" name="Rectangle: Rounded Corners 6249">
              <a:extLst>
                <a:ext uri="{FF2B5EF4-FFF2-40B4-BE49-F238E27FC236}">
                  <a16:creationId xmlns:a16="http://schemas.microsoft.com/office/drawing/2014/main" id="{40142D21-5E38-DF95-92C3-4522C356AC37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1" name="Rectangle: Rounded Corners 6250">
              <a:extLst>
                <a:ext uri="{FF2B5EF4-FFF2-40B4-BE49-F238E27FC236}">
                  <a16:creationId xmlns:a16="http://schemas.microsoft.com/office/drawing/2014/main" id="{ABAD1F77-8CCA-8871-30DD-536F5EBB182A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2" name="Rectangle: Rounded Corners 6251">
              <a:extLst>
                <a:ext uri="{FF2B5EF4-FFF2-40B4-BE49-F238E27FC236}">
                  <a16:creationId xmlns:a16="http://schemas.microsoft.com/office/drawing/2014/main" id="{C831C1BD-9487-DEC2-E368-CDC15BB92E0B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53" name="Rectangle: Rounded Corners 6252">
              <a:extLst>
                <a:ext uri="{FF2B5EF4-FFF2-40B4-BE49-F238E27FC236}">
                  <a16:creationId xmlns:a16="http://schemas.microsoft.com/office/drawing/2014/main" id="{D80BF62E-55A6-E5CF-5072-3AB2A8E3C73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4" name="Group 6253">
            <a:extLst>
              <a:ext uri="{FF2B5EF4-FFF2-40B4-BE49-F238E27FC236}">
                <a16:creationId xmlns:a16="http://schemas.microsoft.com/office/drawing/2014/main" id="{3DFF42EE-0432-6832-8589-F50D4C3C5F40}"/>
              </a:ext>
            </a:extLst>
          </p:cNvPr>
          <p:cNvGrpSpPr/>
          <p:nvPr/>
        </p:nvGrpSpPr>
        <p:grpSpPr>
          <a:xfrm>
            <a:off x="9027590" y="3276458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55" name="Rectangle: Rounded Corners 6254">
              <a:extLst>
                <a:ext uri="{FF2B5EF4-FFF2-40B4-BE49-F238E27FC236}">
                  <a16:creationId xmlns:a16="http://schemas.microsoft.com/office/drawing/2014/main" id="{C3DE4DC8-85B7-ADBE-93DD-C8DB5C598A38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6" name="Rectangle: Rounded Corners 6255">
              <a:extLst>
                <a:ext uri="{FF2B5EF4-FFF2-40B4-BE49-F238E27FC236}">
                  <a16:creationId xmlns:a16="http://schemas.microsoft.com/office/drawing/2014/main" id="{F5D29868-CE97-35A0-9AD3-64E1D4C67FA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7" name="Rectangle: Rounded Corners 6256">
              <a:extLst>
                <a:ext uri="{FF2B5EF4-FFF2-40B4-BE49-F238E27FC236}">
                  <a16:creationId xmlns:a16="http://schemas.microsoft.com/office/drawing/2014/main" id="{8D3A768A-29EF-536C-28D4-E0D6AED803A5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8" name="Rectangle: Rounded Corners 6257">
              <a:extLst>
                <a:ext uri="{FF2B5EF4-FFF2-40B4-BE49-F238E27FC236}">
                  <a16:creationId xmlns:a16="http://schemas.microsoft.com/office/drawing/2014/main" id="{3EEDE0E7-2B2A-BFAD-61FC-BB31DB4D6184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9" name="Group 6258">
            <a:extLst>
              <a:ext uri="{FF2B5EF4-FFF2-40B4-BE49-F238E27FC236}">
                <a16:creationId xmlns:a16="http://schemas.microsoft.com/office/drawing/2014/main" id="{211D5A74-8506-D523-24B3-673A89FE7EB7}"/>
              </a:ext>
            </a:extLst>
          </p:cNvPr>
          <p:cNvGrpSpPr/>
          <p:nvPr/>
        </p:nvGrpSpPr>
        <p:grpSpPr>
          <a:xfrm>
            <a:off x="9027590" y="2685850"/>
            <a:ext cx="1110341" cy="143070"/>
            <a:chOff x="4727510" y="5859624"/>
            <a:chExt cx="1110341" cy="143070"/>
          </a:xfrm>
          <a:solidFill>
            <a:srgbClr val="92D050"/>
          </a:solidFill>
        </p:grpSpPr>
        <p:sp>
          <p:nvSpPr>
            <p:cNvPr id="6260" name="Rectangle: Rounded Corners 6259">
              <a:extLst>
                <a:ext uri="{FF2B5EF4-FFF2-40B4-BE49-F238E27FC236}">
                  <a16:creationId xmlns:a16="http://schemas.microsoft.com/office/drawing/2014/main" id="{2A0C7540-A70D-7F02-767C-EF91BBA792AE}"/>
                </a:ext>
              </a:extLst>
            </p:cNvPr>
            <p:cNvSpPr/>
            <p:nvPr/>
          </p:nvSpPr>
          <p:spPr>
            <a:xfrm>
              <a:off x="4727510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1" name="Rectangle: Rounded Corners 6260">
              <a:extLst>
                <a:ext uri="{FF2B5EF4-FFF2-40B4-BE49-F238E27FC236}">
                  <a16:creationId xmlns:a16="http://schemas.microsoft.com/office/drawing/2014/main" id="{AE79FA0A-0648-E66C-09FF-EC37A213CC88}"/>
                </a:ext>
              </a:extLst>
            </p:cNvPr>
            <p:cNvSpPr/>
            <p:nvPr/>
          </p:nvSpPr>
          <p:spPr>
            <a:xfrm>
              <a:off x="5010538" y="5859624"/>
              <a:ext cx="261257" cy="14307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2" name="Rectangle: Rounded Corners 6261">
              <a:extLst>
                <a:ext uri="{FF2B5EF4-FFF2-40B4-BE49-F238E27FC236}">
                  <a16:creationId xmlns:a16="http://schemas.microsoft.com/office/drawing/2014/main" id="{2B3DED5F-6148-E922-A546-0943CE51DEF1}"/>
                </a:ext>
              </a:extLst>
            </p:cNvPr>
            <p:cNvSpPr/>
            <p:nvPr/>
          </p:nvSpPr>
          <p:spPr>
            <a:xfrm>
              <a:off x="5293566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3" name="Rectangle: Rounded Corners 6262">
              <a:extLst>
                <a:ext uri="{FF2B5EF4-FFF2-40B4-BE49-F238E27FC236}">
                  <a16:creationId xmlns:a16="http://schemas.microsoft.com/office/drawing/2014/main" id="{416A1550-8530-0B15-FFBB-6D61BBC2FE0C}"/>
                </a:ext>
              </a:extLst>
            </p:cNvPr>
            <p:cNvSpPr/>
            <p:nvPr/>
          </p:nvSpPr>
          <p:spPr>
            <a:xfrm>
              <a:off x="5576594" y="5859624"/>
              <a:ext cx="261257" cy="1430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64" name="Rectangle 6263">
            <a:extLst>
              <a:ext uri="{FF2B5EF4-FFF2-40B4-BE49-F238E27FC236}">
                <a16:creationId xmlns:a16="http://schemas.microsoft.com/office/drawing/2014/main" id="{23DA1FDA-7A3B-F0F3-0798-95C3598360CB}"/>
              </a:ext>
            </a:extLst>
          </p:cNvPr>
          <p:cNvSpPr/>
          <p:nvPr/>
        </p:nvSpPr>
        <p:spPr>
          <a:xfrm>
            <a:off x="10349782" y="3386284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5" name="Rectangle 6264">
            <a:extLst>
              <a:ext uri="{FF2B5EF4-FFF2-40B4-BE49-F238E27FC236}">
                <a16:creationId xmlns:a16="http://schemas.microsoft.com/office/drawing/2014/main" id="{F8E89F1A-A632-6576-B480-CC099D856DAC}"/>
              </a:ext>
            </a:extLst>
          </p:cNvPr>
          <p:cNvSpPr/>
          <p:nvPr/>
        </p:nvSpPr>
        <p:spPr>
          <a:xfrm>
            <a:off x="10349782" y="4530718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266" name="Rectangle 6265">
            <a:extLst>
              <a:ext uri="{FF2B5EF4-FFF2-40B4-BE49-F238E27FC236}">
                <a16:creationId xmlns:a16="http://schemas.microsoft.com/office/drawing/2014/main" id="{9F3C05F2-A206-0F60-363D-6227F697BDF1}"/>
              </a:ext>
            </a:extLst>
          </p:cNvPr>
          <p:cNvSpPr/>
          <p:nvPr/>
        </p:nvSpPr>
        <p:spPr>
          <a:xfrm>
            <a:off x="10362878" y="3958501"/>
            <a:ext cx="1680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96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4b77578-9773-42d5-8507-251ca2dc2b06}" enabled="0" method="" siteId="{14b77578-9773-42d5-8507-251ca2dc2b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1388</Words>
  <Application>Microsoft Office PowerPoint</Application>
  <PresentationFormat>Widescreen</PresentationFormat>
  <Paragraphs>332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ElsevierGulliver</vt:lpstr>
      <vt:lpstr>ElsevierSans</vt:lpstr>
      <vt:lpstr>Noto Sans</vt:lpstr>
      <vt:lpstr>Times New Roman</vt:lpstr>
      <vt:lpstr>Office Theme</vt:lpstr>
      <vt:lpstr>SLM-Project Presentation</vt:lpstr>
      <vt:lpstr>Holographic Imaging and Photo-Stimulation </vt:lpstr>
      <vt:lpstr>Two Parts of SLM</vt:lpstr>
      <vt:lpstr>Update in Engineering</vt:lpstr>
      <vt:lpstr>Update in Engineering</vt:lpstr>
      <vt:lpstr>Update in Engineering</vt:lpstr>
      <vt:lpstr>Two Parts of SLM</vt:lpstr>
      <vt:lpstr>Main Aims in Biology Part of SLM</vt:lpstr>
      <vt:lpstr>Evaluation of Three Animal Strategies</vt:lpstr>
      <vt:lpstr>Surgery Procedure: GCamp6s-CamKII </vt:lpstr>
      <vt:lpstr>SLM: GCamp6s-CamkII </vt:lpstr>
      <vt:lpstr>Observe and Quantify Cross-talk under SLM </vt:lpstr>
      <vt:lpstr>SLM: Cross-talk</vt:lpstr>
      <vt:lpstr>Cross-talk Examples: GCamp6s-CamkII</vt:lpstr>
      <vt:lpstr>SLM: GCamp6s-CamkII, Cross-talk </vt:lpstr>
      <vt:lpstr>Limited SLM Targets: GCamp6s-CamkII</vt:lpstr>
      <vt:lpstr>Limited SLM Targets: GCamp6s-CamkII</vt:lpstr>
      <vt:lpstr>Evaluation of Three Animal Strategies</vt:lpstr>
      <vt:lpstr>Evaluation of Three Animal Strategies</vt:lpstr>
      <vt:lpstr>Surgery Procedure: vGluT1-Ai203 </vt:lpstr>
      <vt:lpstr>Cross-talk: vGluT1-Ai203 </vt:lpstr>
      <vt:lpstr>Evaluation of Three Animal Strategies</vt:lpstr>
      <vt:lpstr>SLM: vGluT1-Ai203 </vt:lpstr>
      <vt:lpstr>Evaluation of Three Animal Strategies</vt:lpstr>
      <vt:lpstr>Surgery Procedure: Emx1.Cre-Ai96 </vt:lpstr>
      <vt:lpstr>SLM: Emx1.Cre-Ai96 </vt:lpstr>
      <vt:lpstr>SLM: Emx1.Cre-Ai96 </vt:lpstr>
      <vt:lpstr>Evaluation of Three Animal Strategies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Zhang, Lu (NIH/NIMH) [C]</dc:creator>
  <cp:lastModifiedBy>Zhang, Lu (NIH/NIMH) [C]</cp:lastModifiedBy>
  <cp:revision>23</cp:revision>
  <dcterms:created xsi:type="dcterms:W3CDTF">2024-03-19T13:22:46Z</dcterms:created>
  <dcterms:modified xsi:type="dcterms:W3CDTF">2024-08-08T21:33:47Z</dcterms:modified>
</cp:coreProperties>
</file>